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Codec Pro Bold" charset="1" panose="00000600000000000000"/>
      <p:regular r:id="rId16"/>
    </p:embeddedFont>
    <p:embeddedFont>
      <p:font typeface="Poppins" charset="1" panose="00000500000000000000"/>
      <p:regular r:id="rId17"/>
    </p:embeddedFont>
    <p:embeddedFont>
      <p:font typeface="Poppins Bold" charset="1" panose="00000800000000000000"/>
      <p:regular r:id="rId18"/>
    </p:embeddedFont>
    <p:embeddedFont>
      <p:font typeface="Academy" charset="1" panose="00000000000000000000"/>
      <p:regular r:id="rId19"/>
    </p:embeddedFont>
    <p:embeddedFont>
      <p:font typeface="Codec Pro" charset="1" panose="000005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12.jpeg>
</file>

<file path=ppt/media/image13.jpeg>
</file>

<file path=ppt/media/image14.jpeg>
</file>

<file path=ppt/media/image15.jpeg>
</file>

<file path=ppt/media/image16.png>
</file>

<file path=ppt/media/image17.jpeg>
</file>

<file path=ppt/media/image18.png>
</file>

<file path=ppt/media/image19.svg>
</file>

<file path=ppt/media/image2.png>
</file>

<file path=ppt/media/image20.png>
</file>

<file path=ppt/media/image21.jpeg>
</file>

<file path=ppt/media/image22.png>
</file>

<file path=ppt/media/image23.svg>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jpeg>
</file>

<file path=ppt/media/image32.png>
</file>

<file path=ppt/media/image33.svg>
</file>

<file path=ppt/media/image34.png>
</file>

<file path=ppt/media/image35.svg>
</file>

<file path=ppt/media/image36.png>
</file>

<file path=ppt/media/image37.svg>
</file>

<file path=ppt/media/image4.jpeg>
</file>

<file path=ppt/media/image5.png>
</file>

<file path=ppt/media/image6.sv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jpeg" Type="http://schemas.openxmlformats.org/officeDocument/2006/relationships/image"/><Relationship Id="rId3" Target="../media/image32.png" Type="http://schemas.openxmlformats.org/officeDocument/2006/relationships/image"/><Relationship Id="rId4" Target="../media/image33.svg" Type="http://schemas.openxmlformats.org/officeDocument/2006/relationships/image"/><Relationship Id="rId5" Target="../media/image34.png" Type="http://schemas.openxmlformats.org/officeDocument/2006/relationships/image"/><Relationship Id="rId6" Target="../media/image35.svg" Type="http://schemas.openxmlformats.org/officeDocument/2006/relationships/image"/><Relationship Id="rId7" Target="../media/image36.png" Type="http://schemas.openxmlformats.org/officeDocument/2006/relationships/image"/><Relationship Id="rId8" Target="../media/image37.svg" Type="http://schemas.openxmlformats.org/officeDocument/2006/relationships/image"/><Relationship Id="rId9" Target="https://github.com/zareenatGitHub/Hack-2-Hire-data-science"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jpeg" Type="http://schemas.openxmlformats.org/officeDocument/2006/relationships/image"/><Relationship Id="rId4" Target="../media/image13.jpeg" Type="http://schemas.openxmlformats.org/officeDocument/2006/relationships/image"/><Relationship Id="rId5" Target="../media/image1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 Id="rId5" Target="../media/image2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 Id="rId3" Target="../media/image22.png" Type="http://schemas.openxmlformats.org/officeDocument/2006/relationships/image"/><Relationship Id="rId4" Target="../media/image23.svg" Type="http://schemas.openxmlformats.org/officeDocument/2006/relationships/image"/><Relationship Id="rId5" Target="../media/image2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 Id="rId3" Target="../media/image3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Freeform 3" id="3"/>
          <p:cNvSpPr/>
          <p:nvPr/>
        </p:nvSpPr>
        <p:spPr>
          <a:xfrm flipH="true" flipV="true" rot="0">
            <a:off x="-4527413" y="-825227"/>
            <a:ext cx="11112227" cy="11112227"/>
          </a:xfrm>
          <a:custGeom>
            <a:avLst/>
            <a:gdLst/>
            <a:ahLst/>
            <a:cxnLst/>
            <a:rect r="r" b="b" t="t" l="l"/>
            <a:pathLst>
              <a:path h="11112227" w="11112227">
                <a:moveTo>
                  <a:pt x="11112226" y="11112227"/>
                </a:moveTo>
                <a:lnTo>
                  <a:pt x="0" y="11112227"/>
                </a:lnTo>
                <a:lnTo>
                  <a:pt x="0" y="0"/>
                </a:lnTo>
                <a:lnTo>
                  <a:pt x="11112226" y="0"/>
                </a:lnTo>
                <a:lnTo>
                  <a:pt x="11112226" y="11112227"/>
                </a:lnTo>
                <a:close/>
              </a:path>
            </a:pathLst>
          </a:custGeom>
          <a:blipFill>
            <a:blip r:embed="rId3">
              <a:alphaModFix amt="23000"/>
            </a:blip>
            <a:stretch>
              <a:fillRect l="0" t="0" r="0" b="0"/>
            </a:stretch>
          </a:blipFill>
        </p:spPr>
      </p:sp>
      <p:grpSp>
        <p:nvGrpSpPr>
          <p:cNvPr name="Group 4" id="4"/>
          <p:cNvGrpSpPr/>
          <p:nvPr/>
        </p:nvGrpSpPr>
        <p:grpSpPr>
          <a:xfrm rot="0">
            <a:off x="2814792" y="864417"/>
            <a:ext cx="1004909" cy="915715"/>
            <a:chOff x="0" y="0"/>
            <a:chExt cx="264667" cy="241176"/>
          </a:xfrm>
        </p:grpSpPr>
        <p:sp>
          <p:nvSpPr>
            <p:cNvPr name="Freeform 5" id="5"/>
            <p:cNvSpPr/>
            <p:nvPr/>
          </p:nvSpPr>
          <p:spPr>
            <a:xfrm flipH="false" flipV="false" rot="0">
              <a:off x="0" y="0"/>
              <a:ext cx="264667" cy="241176"/>
            </a:xfrm>
            <a:custGeom>
              <a:avLst/>
              <a:gdLst/>
              <a:ahLst/>
              <a:cxnLst/>
              <a:rect r="r" b="b" t="t" l="l"/>
              <a:pathLst>
                <a:path h="241176" w="264667">
                  <a:moveTo>
                    <a:pt x="120588" y="0"/>
                  </a:moveTo>
                  <a:lnTo>
                    <a:pt x="144079" y="0"/>
                  </a:lnTo>
                  <a:cubicBezTo>
                    <a:pt x="176061" y="0"/>
                    <a:pt x="206733" y="12705"/>
                    <a:pt x="229348" y="35319"/>
                  </a:cubicBezTo>
                  <a:cubicBezTo>
                    <a:pt x="251963" y="57934"/>
                    <a:pt x="264667" y="88606"/>
                    <a:pt x="264667" y="120588"/>
                  </a:cubicBezTo>
                  <a:lnTo>
                    <a:pt x="264667" y="120588"/>
                  </a:lnTo>
                  <a:cubicBezTo>
                    <a:pt x="264667" y="152570"/>
                    <a:pt x="251963" y="183242"/>
                    <a:pt x="229348" y="205857"/>
                  </a:cubicBezTo>
                  <a:cubicBezTo>
                    <a:pt x="206733" y="228471"/>
                    <a:pt x="176061" y="241176"/>
                    <a:pt x="144079" y="241176"/>
                  </a:cubicBezTo>
                  <a:lnTo>
                    <a:pt x="120588" y="241176"/>
                  </a:lnTo>
                  <a:cubicBezTo>
                    <a:pt x="88606" y="241176"/>
                    <a:pt x="57934" y="228471"/>
                    <a:pt x="35319" y="205857"/>
                  </a:cubicBezTo>
                  <a:cubicBezTo>
                    <a:pt x="12705" y="183242"/>
                    <a:pt x="0" y="152570"/>
                    <a:pt x="0" y="120588"/>
                  </a:cubicBezTo>
                  <a:lnTo>
                    <a:pt x="0" y="120588"/>
                  </a:lnTo>
                  <a:cubicBezTo>
                    <a:pt x="0" y="88606"/>
                    <a:pt x="12705" y="57934"/>
                    <a:pt x="35319" y="35319"/>
                  </a:cubicBezTo>
                  <a:cubicBezTo>
                    <a:pt x="57934" y="12705"/>
                    <a:pt x="88606" y="0"/>
                    <a:pt x="120588" y="0"/>
                  </a:cubicBezTo>
                  <a:close/>
                </a:path>
              </a:pathLst>
            </a:custGeom>
            <a:solidFill>
              <a:srgbClr val="FFFFFF"/>
            </a:solidFill>
          </p:spPr>
        </p:sp>
        <p:sp>
          <p:nvSpPr>
            <p:cNvPr name="TextBox 6" id="6"/>
            <p:cNvSpPr txBox="true"/>
            <p:nvPr/>
          </p:nvSpPr>
          <p:spPr>
            <a:xfrm>
              <a:off x="0" y="-57150"/>
              <a:ext cx="264667" cy="298326"/>
            </a:xfrm>
            <a:prstGeom prst="rect">
              <a:avLst/>
            </a:prstGeom>
          </p:spPr>
          <p:txBody>
            <a:bodyPr anchor="ctr" rtlCol="false" tIns="50800" lIns="50800" bIns="50800" rIns="50800"/>
            <a:lstStyle/>
            <a:p>
              <a:pPr algn="ctr">
                <a:lnSpc>
                  <a:spcPts val="2520"/>
                </a:lnSpc>
              </a:pPr>
            </a:p>
          </p:txBody>
        </p:sp>
      </p:grpSp>
      <p:sp>
        <p:nvSpPr>
          <p:cNvPr name="Freeform 7" id="7"/>
          <p:cNvSpPr/>
          <p:nvPr/>
        </p:nvSpPr>
        <p:spPr>
          <a:xfrm flipH="false" flipV="false" rot="0">
            <a:off x="2979828" y="984856"/>
            <a:ext cx="674838" cy="674838"/>
          </a:xfrm>
          <a:custGeom>
            <a:avLst/>
            <a:gdLst/>
            <a:ahLst/>
            <a:cxnLst/>
            <a:rect r="r" b="b" t="t" l="l"/>
            <a:pathLst>
              <a:path h="674838" w="674838">
                <a:moveTo>
                  <a:pt x="0" y="0"/>
                </a:moveTo>
                <a:lnTo>
                  <a:pt x="674838" y="0"/>
                </a:lnTo>
                <a:lnTo>
                  <a:pt x="674838" y="674838"/>
                </a:lnTo>
                <a:lnTo>
                  <a:pt x="0" y="674838"/>
                </a:lnTo>
                <a:lnTo>
                  <a:pt x="0" y="0"/>
                </a:lnTo>
                <a:close/>
              </a:path>
            </a:pathLst>
          </a:custGeom>
          <a:blipFill>
            <a:blip r:embed="rId4"/>
            <a:stretch>
              <a:fillRect l="0" t="0" r="0" b="0"/>
            </a:stretch>
          </a:blipFill>
        </p:spPr>
      </p:sp>
      <p:sp>
        <p:nvSpPr>
          <p:cNvPr name="TextBox 8" id="8"/>
          <p:cNvSpPr txBox="true"/>
          <p:nvPr/>
        </p:nvSpPr>
        <p:spPr>
          <a:xfrm rot="0">
            <a:off x="2942978" y="3460743"/>
            <a:ext cx="8529915" cy="2867253"/>
          </a:xfrm>
          <a:prstGeom prst="rect">
            <a:avLst/>
          </a:prstGeom>
        </p:spPr>
        <p:txBody>
          <a:bodyPr anchor="t" rtlCol="false" tIns="0" lIns="0" bIns="0" rIns="0">
            <a:spAutoFit/>
          </a:bodyPr>
          <a:lstStyle/>
          <a:p>
            <a:pPr algn="l">
              <a:lnSpc>
                <a:spcPts val="10341"/>
              </a:lnSpc>
            </a:pPr>
            <a:r>
              <a:rPr lang="en-US" sz="11120">
                <a:solidFill>
                  <a:srgbClr val="FFFFFF"/>
                </a:solidFill>
                <a:latin typeface="Codec Pro Bold"/>
                <a:ea typeface="Codec Pro Bold"/>
                <a:cs typeface="Codec Pro Bold"/>
                <a:sym typeface="Codec Pro Bold"/>
              </a:rPr>
              <a:t>Artificial Intelligence</a:t>
            </a:r>
          </a:p>
        </p:txBody>
      </p:sp>
      <p:sp>
        <p:nvSpPr>
          <p:cNvPr name="TextBox 9" id="9"/>
          <p:cNvSpPr txBox="true"/>
          <p:nvPr/>
        </p:nvSpPr>
        <p:spPr>
          <a:xfrm rot="0">
            <a:off x="2942978" y="6622051"/>
            <a:ext cx="9209333" cy="1113259"/>
          </a:xfrm>
          <a:prstGeom prst="rect">
            <a:avLst/>
          </a:prstGeom>
        </p:spPr>
        <p:txBody>
          <a:bodyPr anchor="t" rtlCol="false" tIns="0" lIns="0" bIns="0" rIns="0">
            <a:spAutoFit/>
          </a:bodyPr>
          <a:lstStyle/>
          <a:p>
            <a:pPr algn="l">
              <a:lnSpc>
                <a:spcPts val="2966"/>
              </a:lnSpc>
              <a:spcBef>
                <a:spcPct val="0"/>
              </a:spcBef>
            </a:pPr>
            <a:r>
              <a:rPr lang="en-US" sz="2118">
                <a:solidFill>
                  <a:srgbClr val="FFFFFF"/>
                </a:solidFill>
                <a:latin typeface="Poppins"/>
                <a:ea typeface="Poppins"/>
                <a:cs typeface="Poppins"/>
                <a:sym typeface="Poppins"/>
              </a:rPr>
              <a:t>This presentation will introduce State-of-the-Art QA Model with Quora Dataset , highlighting its objectives, methodologies, and potential impact.</a:t>
            </a:r>
          </a:p>
        </p:txBody>
      </p:sp>
      <p:sp>
        <p:nvSpPr>
          <p:cNvPr name="TextBox 10" id="10"/>
          <p:cNvSpPr txBox="true"/>
          <p:nvPr/>
        </p:nvSpPr>
        <p:spPr>
          <a:xfrm rot="0">
            <a:off x="4337494" y="1102247"/>
            <a:ext cx="3566883" cy="509906"/>
          </a:xfrm>
          <a:prstGeom prst="rect">
            <a:avLst/>
          </a:prstGeom>
        </p:spPr>
        <p:txBody>
          <a:bodyPr anchor="t" rtlCol="false" tIns="0" lIns="0" bIns="0" rIns="0">
            <a:spAutoFit/>
          </a:bodyPr>
          <a:lstStyle/>
          <a:p>
            <a:pPr algn="l">
              <a:lnSpc>
                <a:spcPts val="3919"/>
              </a:lnSpc>
              <a:spcBef>
                <a:spcPct val="0"/>
              </a:spcBef>
            </a:pPr>
            <a:r>
              <a:rPr lang="en-US" sz="2799">
                <a:solidFill>
                  <a:srgbClr val="FFFFFF"/>
                </a:solidFill>
                <a:latin typeface="Poppins Bold"/>
                <a:ea typeface="Poppins Bold"/>
                <a:cs typeface="Poppins Bold"/>
                <a:sym typeface="Poppins Bold"/>
              </a:rPr>
              <a:t>hack2hire2024</a:t>
            </a:r>
          </a:p>
        </p:txBody>
      </p:sp>
      <p:sp>
        <p:nvSpPr>
          <p:cNvPr name="TextBox 11" id="11"/>
          <p:cNvSpPr txBox="true"/>
          <p:nvPr/>
        </p:nvSpPr>
        <p:spPr>
          <a:xfrm rot="0">
            <a:off x="3017931" y="8960485"/>
            <a:ext cx="3761658" cy="1005206"/>
          </a:xfrm>
          <a:prstGeom prst="rect">
            <a:avLst/>
          </a:prstGeom>
        </p:spPr>
        <p:txBody>
          <a:bodyPr anchor="t" rtlCol="false" tIns="0" lIns="0" bIns="0" rIns="0">
            <a:spAutoFit/>
          </a:bodyPr>
          <a:lstStyle/>
          <a:p>
            <a:pPr algn="l">
              <a:lnSpc>
                <a:spcPts val="3919"/>
              </a:lnSpc>
              <a:spcBef>
                <a:spcPct val="0"/>
              </a:spcBef>
            </a:pPr>
            <a:r>
              <a:rPr lang="en-US" sz="2799">
                <a:solidFill>
                  <a:srgbClr val="FFFFFF"/>
                </a:solidFill>
                <a:latin typeface="Poppins Bold"/>
                <a:ea typeface="Poppins Bold"/>
                <a:cs typeface="Poppins Bold"/>
                <a:sym typeface="Poppins Bold"/>
              </a:rPr>
              <a:t>Submission by: Zareen Khan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Freeform 3" id="3"/>
          <p:cNvSpPr/>
          <p:nvPr/>
        </p:nvSpPr>
        <p:spPr>
          <a:xfrm flipH="false" flipV="false" rot="0">
            <a:off x="4517060" y="717473"/>
            <a:ext cx="8852053" cy="8852053"/>
          </a:xfrm>
          <a:custGeom>
            <a:avLst/>
            <a:gdLst/>
            <a:ahLst/>
            <a:cxnLst/>
            <a:rect r="r" b="b" t="t" l="l"/>
            <a:pathLst>
              <a:path h="8852053" w="8852053">
                <a:moveTo>
                  <a:pt x="0" y="0"/>
                </a:moveTo>
                <a:lnTo>
                  <a:pt x="8852053" y="0"/>
                </a:lnTo>
                <a:lnTo>
                  <a:pt x="8852053" y="8852054"/>
                </a:lnTo>
                <a:lnTo>
                  <a:pt x="0" y="8852054"/>
                </a:lnTo>
                <a:lnTo>
                  <a:pt x="0" y="0"/>
                </a:lnTo>
                <a:close/>
              </a:path>
            </a:pathLst>
          </a:custGeom>
          <a:blipFill>
            <a:blip r:embed="rId3">
              <a:alphaModFix amt="7999"/>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757340" y="9361396"/>
            <a:ext cx="7315200" cy="1077329"/>
          </a:xfrm>
          <a:custGeom>
            <a:avLst/>
            <a:gdLst/>
            <a:ahLst/>
            <a:cxnLst/>
            <a:rect r="r" b="b" t="t" l="l"/>
            <a:pathLst>
              <a:path h="1077329" w="7315200">
                <a:moveTo>
                  <a:pt x="0" y="0"/>
                </a:moveTo>
                <a:lnTo>
                  <a:pt x="7315200" y="0"/>
                </a:lnTo>
                <a:lnTo>
                  <a:pt x="7315200" y="1077329"/>
                </a:lnTo>
                <a:lnTo>
                  <a:pt x="0" y="1077329"/>
                </a:lnTo>
                <a:lnTo>
                  <a:pt x="0" y="0"/>
                </a:lnTo>
                <a:close/>
              </a:path>
            </a:pathLst>
          </a:custGeom>
          <a:blipFill>
            <a:blip r:embed="rId5">
              <a:alphaModFix amt="23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2337543" y="409815"/>
            <a:ext cx="7315200" cy="1077329"/>
          </a:xfrm>
          <a:custGeom>
            <a:avLst/>
            <a:gdLst/>
            <a:ahLst/>
            <a:cxnLst/>
            <a:rect r="r" b="b" t="t" l="l"/>
            <a:pathLst>
              <a:path h="1077329" w="7315200">
                <a:moveTo>
                  <a:pt x="0" y="0"/>
                </a:moveTo>
                <a:lnTo>
                  <a:pt x="7315200" y="0"/>
                </a:lnTo>
                <a:lnTo>
                  <a:pt x="7315200" y="1077330"/>
                </a:lnTo>
                <a:lnTo>
                  <a:pt x="0" y="1077330"/>
                </a:lnTo>
                <a:lnTo>
                  <a:pt x="0" y="0"/>
                </a:lnTo>
                <a:close/>
              </a:path>
            </a:pathLst>
          </a:custGeom>
          <a:blipFill>
            <a:blip r:embed="rId5">
              <a:alphaModFix amt="23000"/>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337085" y="9149291"/>
            <a:ext cx="405695" cy="266283"/>
          </a:xfrm>
          <a:custGeom>
            <a:avLst/>
            <a:gdLst/>
            <a:ahLst/>
            <a:cxnLst/>
            <a:rect r="r" b="b" t="t" l="l"/>
            <a:pathLst>
              <a:path h="266283" w="405695">
                <a:moveTo>
                  <a:pt x="0" y="0"/>
                </a:moveTo>
                <a:lnTo>
                  <a:pt x="405694" y="0"/>
                </a:lnTo>
                <a:lnTo>
                  <a:pt x="405694" y="266283"/>
                </a:lnTo>
                <a:lnTo>
                  <a:pt x="0" y="2662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4517060" y="4302440"/>
            <a:ext cx="9253880" cy="1562416"/>
          </a:xfrm>
          <a:prstGeom prst="rect">
            <a:avLst/>
          </a:prstGeom>
        </p:spPr>
        <p:txBody>
          <a:bodyPr anchor="t" rtlCol="false" tIns="0" lIns="0" bIns="0" rIns="0">
            <a:spAutoFit/>
          </a:bodyPr>
          <a:lstStyle/>
          <a:p>
            <a:pPr algn="ctr">
              <a:lnSpc>
                <a:spcPts val="10341"/>
              </a:lnSpc>
            </a:pPr>
            <a:r>
              <a:rPr lang="en-US" sz="11120">
                <a:solidFill>
                  <a:srgbClr val="FFFFFF"/>
                </a:solidFill>
                <a:latin typeface="Codec Pro Bold"/>
                <a:ea typeface="Codec Pro Bold"/>
                <a:cs typeface="Codec Pro Bold"/>
                <a:sym typeface="Codec Pro Bold"/>
              </a:rPr>
              <a:t>Thank You!</a:t>
            </a:r>
          </a:p>
        </p:txBody>
      </p:sp>
      <p:sp>
        <p:nvSpPr>
          <p:cNvPr name="TextBox 8" id="8"/>
          <p:cNvSpPr txBox="true"/>
          <p:nvPr/>
        </p:nvSpPr>
        <p:spPr>
          <a:xfrm rot="0">
            <a:off x="12961854" y="9168341"/>
            <a:ext cx="4523127" cy="315050"/>
          </a:xfrm>
          <a:prstGeom prst="rect">
            <a:avLst/>
          </a:prstGeom>
        </p:spPr>
        <p:txBody>
          <a:bodyPr anchor="t" rtlCol="false" tIns="0" lIns="0" bIns="0" rIns="0">
            <a:spAutoFit/>
          </a:bodyPr>
          <a:lstStyle/>
          <a:p>
            <a:pPr algn="l">
              <a:lnSpc>
                <a:spcPts val="2086"/>
              </a:lnSpc>
            </a:pPr>
            <a:r>
              <a:rPr lang="en-US" sz="2243">
                <a:solidFill>
                  <a:srgbClr val="FFFFFF"/>
                </a:solidFill>
                <a:latin typeface="Codec Pro Bold"/>
                <a:ea typeface="Codec Pro Bold"/>
                <a:cs typeface="Codec Pro Bold"/>
                <a:sym typeface="Codec Pro Bold"/>
              </a:rPr>
              <a:t>zareenkhan2885@gmail.com</a:t>
            </a:r>
          </a:p>
        </p:txBody>
      </p:sp>
      <p:sp>
        <p:nvSpPr>
          <p:cNvPr name="TextBox 9" id="9"/>
          <p:cNvSpPr txBox="true"/>
          <p:nvPr/>
        </p:nvSpPr>
        <p:spPr>
          <a:xfrm rot="0">
            <a:off x="1028700" y="8129033"/>
            <a:ext cx="6009982" cy="1445237"/>
          </a:xfrm>
          <a:prstGeom prst="rect">
            <a:avLst/>
          </a:prstGeom>
        </p:spPr>
        <p:txBody>
          <a:bodyPr anchor="t" rtlCol="false" tIns="0" lIns="0" bIns="0" rIns="0">
            <a:spAutoFit/>
          </a:bodyPr>
          <a:lstStyle/>
          <a:p>
            <a:pPr algn="l">
              <a:lnSpc>
                <a:spcPts val="2772"/>
              </a:lnSpc>
            </a:pPr>
            <a:r>
              <a:rPr lang="en-US" sz="2980">
                <a:solidFill>
                  <a:srgbClr val="FFFFFF"/>
                </a:solidFill>
                <a:latin typeface="Codec Pro"/>
                <a:ea typeface="Codec Pro"/>
                <a:cs typeface="Codec Pro"/>
                <a:sym typeface="Codec Pro"/>
              </a:rPr>
              <a:t>Github Link :</a:t>
            </a:r>
          </a:p>
          <a:p>
            <a:pPr algn="l">
              <a:lnSpc>
                <a:spcPts val="2772"/>
              </a:lnSpc>
            </a:pPr>
          </a:p>
          <a:p>
            <a:pPr algn="l">
              <a:lnSpc>
                <a:spcPts val="2772"/>
              </a:lnSpc>
            </a:pPr>
            <a:r>
              <a:rPr lang="en-US" sz="2980" u="sng">
                <a:solidFill>
                  <a:srgbClr val="FFFFFF"/>
                </a:solidFill>
                <a:latin typeface="Codec Pro"/>
                <a:ea typeface="Codec Pro"/>
                <a:cs typeface="Codec Pro"/>
                <a:sym typeface="Codec Pro"/>
                <a:hlinkClick r:id="rId9" tooltip="https://github.com/zareenatGitHub/Hack-2-Hire-data-science"/>
              </a:rPr>
              <a:t>https://github.com/zareenatGitHub/Hack-2-Hire-data-science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Freeform 3" id="3"/>
          <p:cNvSpPr/>
          <p:nvPr/>
        </p:nvSpPr>
        <p:spPr>
          <a:xfrm flipH="false" flipV="false" rot="0">
            <a:off x="-4548933" y="2027215"/>
            <a:ext cx="8857462" cy="11413199"/>
          </a:xfrm>
          <a:custGeom>
            <a:avLst/>
            <a:gdLst/>
            <a:ahLst/>
            <a:cxnLst/>
            <a:rect r="r" b="b" t="t" l="l"/>
            <a:pathLst>
              <a:path h="11413199" w="8857462">
                <a:moveTo>
                  <a:pt x="0" y="0"/>
                </a:moveTo>
                <a:lnTo>
                  <a:pt x="8857462" y="0"/>
                </a:lnTo>
                <a:lnTo>
                  <a:pt x="8857462" y="11413199"/>
                </a:lnTo>
                <a:lnTo>
                  <a:pt x="0" y="11413199"/>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46146" y="2268151"/>
            <a:ext cx="6947432" cy="8485413"/>
          </a:xfrm>
          <a:custGeom>
            <a:avLst/>
            <a:gdLst/>
            <a:ahLst/>
            <a:cxnLst/>
            <a:rect r="r" b="b" t="t" l="l"/>
            <a:pathLst>
              <a:path h="8485413" w="6947432">
                <a:moveTo>
                  <a:pt x="0" y="0"/>
                </a:moveTo>
                <a:lnTo>
                  <a:pt x="6947432" y="0"/>
                </a:lnTo>
                <a:lnTo>
                  <a:pt x="6947432" y="8485413"/>
                </a:lnTo>
                <a:lnTo>
                  <a:pt x="0" y="8485413"/>
                </a:lnTo>
                <a:lnTo>
                  <a:pt x="0" y="0"/>
                </a:lnTo>
                <a:close/>
              </a:path>
            </a:pathLst>
          </a:custGeom>
          <a:blipFill>
            <a:blip r:embed="rId5"/>
            <a:stretch>
              <a:fillRect l="0" t="0" r="0" b="0"/>
            </a:stretch>
          </a:blipFill>
        </p:spPr>
      </p:sp>
      <p:sp>
        <p:nvSpPr>
          <p:cNvPr name="TextBox 5" id="5"/>
          <p:cNvSpPr txBox="true"/>
          <p:nvPr/>
        </p:nvSpPr>
        <p:spPr>
          <a:xfrm rot="0">
            <a:off x="2328016" y="2484332"/>
            <a:ext cx="8529915" cy="2867253"/>
          </a:xfrm>
          <a:prstGeom prst="rect">
            <a:avLst/>
          </a:prstGeom>
        </p:spPr>
        <p:txBody>
          <a:bodyPr anchor="t" rtlCol="false" tIns="0" lIns="0" bIns="0" rIns="0">
            <a:spAutoFit/>
          </a:bodyPr>
          <a:lstStyle/>
          <a:p>
            <a:pPr algn="l">
              <a:lnSpc>
                <a:spcPts val="10341"/>
              </a:lnSpc>
            </a:pPr>
            <a:r>
              <a:rPr lang="en-US" sz="11120">
                <a:solidFill>
                  <a:srgbClr val="FFFFFF"/>
                </a:solidFill>
                <a:latin typeface="Codec Pro Bold"/>
                <a:ea typeface="Codec Pro Bold"/>
                <a:cs typeface="Codec Pro Bold"/>
                <a:sym typeface="Codec Pro Bold"/>
              </a:rPr>
              <a:t>Model Overview</a:t>
            </a:r>
          </a:p>
        </p:txBody>
      </p:sp>
      <p:sp>
        <p:nvSpPr>
          <p:cNvPr name="TextBox 6" id="6"/>
          <p:cNvSpPr txBox="true"/>
          <p:nvPr/>
        </p:nvSpPr>
        <p:spPr>
          <a:xfrm rot="0">
            <a:off x="2328016" y="5911229"/>
            <a:ext cx="7006048" cy="3347071"/>
          </a:xfrm>
          <a:prstGeom prst="rect">
            <a:avLst/>
          </a:prstGeom>
        </p:spPr>
        <p:txBody>
          <a:bodyPr anchor="t" rtlCol="false" tIns="0" lIns="0" bIns="0" rIns="0">
            <a:spAutoFit/>
          </a:bodyPr>
          <a:lstStyle/>
          <a:p>
            <a:pPr algn="just">
              <a:lnSpc>
                <a:spcPts val="2926"/>
              </a:lnSpc>
            </a:pPr>
            <a:r>
              <a:rPr lang="en-US" sz="2090">
                <a:solidFill>
                  <a:srgbClr val="FFFFFF"/>
                </a:solidFill>
                <a:latin typeface="Poppins"/>
                <a:ea typeface="Poppins"/>
                <a:cs typeface="Poppins"/>
                <a:sym typeface="Poppins"/>
              </a:rPr>
              <a:t>The chatbot developed as a solution to the problem leverages state-of-the-art NLP models to deliver high-quality, human-like interactions. By utilizing advanced preprocessing techniques, training sophisticated models, and integrating them into a user-friendly interface, we have created a chatbot capable of providing accurate and contextually relevant responses to user queries.</a:t>
            </a:r>
          </a:p>
          <a:p>
            <a:pPr algn="just">
              <a:lnSpc>
                <a:spcPts val="2926"/>
              </a:lnSpc>
              <a:spcBef>
                <a:spcPct val="0"/>
              </a:spcBef>
            </a:pPr>
          </a:p>
        </p:txBody>
      </p:sp>
      <p:sp>
        <p:nvSpPr>
          <p:cNvPr name="TextBox 7" id="7"/>
          <p:cNvSpPr txBox="true"/>
          <p:nvPr/>
        </p:nvSpPr>
        <p:spPr>
          <a:xfrm rot="0">
            <a:off x="16421303" y="787152"/>
            <a:ext cx="986517" cy="686880"/>
          </a:xfrm>
          <a:prstGeom prst="rect">
            <a:avLst/>
          </a:prstGeom>
        </p:spPr>
        <p:txBody>
          <a:bodyPr anchor="t" rtlCol="false" tIns="0" lIns="0" bIns="0" rIns="0">
            <a:spAutoFit/>
          </a:bodyPr>
          <a:lstStyle/>
          <a:p>
            <a:pPr algn="l">
              <a:lnSpc>
                <a:spcPts val="5027"/>
              </a:lnSpc>
              <a:spcBef>
                <a:spcPct val="0"/>
              </a:spcBef>
            </a:pPr>
            <a:r>
              <a:rPr lang="en-US" sz="3590">
                <a:solidFill>
                  <a:srgbClr val="FFFFFF"/>
                </a:solidFill>
                <a:latin typeface="Academy"/>
                <a:ea typeface="Academy"/>
                <a:cs typeface="Academy"/>
                <a:sym typeface="Academy"/>
              </a:rPr>
              <a:t>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0">
            <a:off x="125907" y="2626078"/>
            <a:ext cx="8075295" cy="8229600"/>
          </a:xfrm>
          <a:custGeom>
            <a:avLst/>
            <a:gdLst/>
            <a:ahLst/>
            <a:cxnLst/>
            <a:rect r="r" b="b" t="t" l="l"/>
            <a:pathLst>
              <a:path h="8229600" w="8075295">
                <a:moveTo>
                  <a:pt x="0" y="0"/>
                </a:moveTo>
                <a:lnTo>
                  <a:pt x="8075295" y="0"/>
                </a:lnTo>
                <a:lnTo>
                  <a:pt x="8075295" y="8229600"/>
                </a:lnTo>
                <a:lnTo>
                  <a:pt x="0" y="8229600"/>
                </a:lnTo>
                <a:lnTo>
                  <a:pt x="0" y="0"/>
                </a:lnTo>
                <a:close/>
              </a:path>
            </a:pathLst>
          </a:custGeom>
          <a:blipFill>
            <a:blip r:embed="rId3">
              <a:alphaModFix amt="80000"/>
            </a:blip>
            <a:stretch>
              <a:fillRect l="0" t="0" r="0" b="0"/>
            </a:stretch>
          </a:blipFill>
        </p:spPr>
      </p:sp>
      <p:sp>
        <p:nvSpPr>
          <p:cNvPr name="Freeform 4" id="4"/>
          <p:cNvSpPr/>
          <p:nvPr/>
        </p:nvSpPr>
        <p:spPr>
          <a:xfrm flipH="false" flipV="false" rot="5533474">
            <a:off x="-1669490" y="4338406"/>
            <a:ext cx="10630596" cy="3853591"/>
          </a:xfrm>
          <a:custGeom>
            <a:avLst/>
            <a:gdLst/>
            <a:ahLst/>
            <a:cxnLst/>
            <a:rect r="r" b="b" t="t" l="l"/>
            <a:pathLst>
              <a:path h="3853591" w="10630596">
                <a:moveTo>
                  <a:pt x="0" y="0"/>
                </a:moveTo>
                <a:lnTo>
                  <a:pt x="10630596" y="0"/>
                </a:lnTo>
                <a:lnTo>
                  <a:pt x="10630596" y="3853591"/>
                </a:lnTo>
                <a:lnTo>
                  <a:pt x="0" y="3853591"/>
                </a:lnTo>
                <a:lnTo>
                  <a:pt x="0" y="0"/>
                </a:lnTo>
                <a:close/>
              </a:path>
            </a:pathLst>
          </a:custGeom>
          <a:blipFill>
            <a:blip r:embed="rId4"/>
            <a:stretch>
              <a:fillRect l="0" t="0" r="0" b="0"/>
            </a:stretch>
          </a:blipFill>
        </p:spPr>
      </p:sp>
      <p:sp>
        <p:nvSpPr>
          <p:cNvPr name="TextBox 5" id="5"/>
          <p:cNvSpPr txBox="true"/>
          <p:nvPr/>
        </p:nvSpPr>
        <p:spPr>
          <a:xfrm rot="0">
            <a:off x="8221295" y="1540910"/>
            <a:ext cx="8529915" cy="2879505"/>
          </a:xfrm>
          <a:prstGeom prst="rect">
            <a:avLst/>
          </a:prstGeom>
        </p:spPr>
        <p:txBody>
          <a:bodyPr anchor="t" rtlCol="false" tIns="0" lIns="0" bIns="0" rIns="0">
            <a:spAutoFit/>
          </a:bodyPr>
          <a:lstStyle/>
          <a:p>
            <a:pPr algn="l">
              <a:lnSpc>
                <a:spcPts val="10341"/>
              </a:lnSpc>
            </a:pPr>
            <a:r>
              <a:rPr lang="en-US" sz="11120">
                <a:solidFill>
                  <a:srgbClr val="FFFFFF"/>
                </a:solidFill>
                <a:latin typeface="Codec Pro Bold"/>
                <a:ea typeface="Codec Pro Bold"/>
                <a:cs typeface="Codec Pro Bold"/>
                <a:sym typeface="Codec Pro Bold"/>
              </a:rPr>
              <a:t>Problem Statement</a:t>
            </a:r>
          </a:p>
        </p:txBody>
      </p:sp>
      <p:sp>
        <p:nvSpPr>
          <p:cNvPr name="TextBox 6" id="6"/>
          <p:cNvSpPr txBox="true"/>
          <p:nvPr/>
        </p:nvSpPr>
        <p:spPr>
          <a:xfrm rot="0">
            <a:off x="8221295" y="5458640"/>
            <a:ext cx="8107647" cy="2576991"/>
          </a:xfrm>
          <a:prstGeom prst="rect">
            <a:avLst/>
          </a:prstGeom>
        </p:spPr>
        <p:txBody>
          <a:bodyPr anchor="t" rtlCol="false" tIns="0" lIns="0" bIns="0" rIns="0">
            <a:spAutoFit/>
          </a:bodyPr>
          <a:lstStyle/>
          <a:p>
            <a:pPr algn="just">
              <a:lnSpc>
                <a:spcPts val="3386"/>
              </a:lnSpc>
              <a:spcBef>
                <a:spcPct val="0"/>
              </a:spcBef>
            </a:pPr>
            <a:r>
              <a:rPr lang="en-US" sz="2418">
                <a:solidFill>
                  <a:srgbClr val="FFFFFF"/>
                </a:solidFill>
                <a:latin typeface="Poppins"/>
                <a:ea typeface="Poppins"/>
                <a:cs typeface="Poppins"/>
                <a:sym typeface="Poppins"/>
              </a:rPr>
              <a:t>To develop a state-of-the-art question-answering model leveraging the Quora Question Answer Dataset. The objective is to create an AI system capable of understanding and generating accurate responses to a variety of user queries, mimicking a human-like interaction. </a:t>
            </a:r>
          </a:p>
        </p:txBody>
      </p:sp>
      <p:sp>
        <p:nvSpPr>
          <p:cNvPr name="TextBox 7" id="7"/>
          <p:cNvSpPr txBox="true"/>
          <p:nvPr/>
        </p:nvSpPr>
        <p:spPr>
          <a:xfrm rot="0">
            <a:off x="16421303" y="8571420"/>
            <a:ext cx="986517" cy="686880"/>
          </a:xfrm>
          <a:prstGeom prst="rect">
            <a:avLst/>
          </a:prstGeom>
        </p:spPr>
        <p:txBody>
          <a:bodyPr anchor="t" rtlCol="false" tIns="0" lIns="0" bIns="0" rIns="0">
            <a:spAutoFit/>
          </a:bodyPr>
          <a:lstStyle/>
          <a:p>
            <a:pPr algn="l">
              <a:lnSpc>
                <a:spcPts val="5027"/>
              </a:lnSpc>
              <a:spcBef>
                <a:spcPct val="0"/>
              </a:spcBef>
            </a:pPr>
            <a:r>
              <a:rPr lang="en-US" sz="3590">
                <a:solidFill>
                  <a:srgbClr val="FFFFFF"/>
                </a:solidFill>
                <a:latin typeface="Academy"/>
                <a:ea typeface="Academy"/>
                <a:cs typeface="Academy"/>
                <a:sym typeface="Academy"/>
              </a:rPr>
              <a:t>03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2416373" y="3868570"/>
            <a:ext cx="3297826" cy="2855769"/>
            <a:chOff x="0" y="0"/>
            <a:chExt cx="4282440" cy="3708400"/>
          </a:xfrm>
        </p:grpSpPr>
        <p:sp>
          <p:nvSpPr>
            <p:cNvPr name="Freeform 4" id="4"/>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3"/>
              <a:stretch>
                <a:fillRect l="-14987" t="0" r="-14987" b="0"/>
              </a:stretch>
            </a:blipFill>
            <a:ln w="104775" cap="sq">
              <a:gradFill>
                <a:gsLst>
                  <a:gs pos="0">
                    <a:srgbClr val="FFFFFF">
                      <a:alpha val="100000"/>
                    </a:srgbClr>
                  </a:gs>
                  <a:gs pos="100000">
                    <a:srgbClr val="9D5EE4">
                      <a:alpha val="100000"/>
                    </a:srgbClr>
                  </a:gs>
                </a:gsLst>
                <a:lin ang="0"/>
              </a:gradFill>
              <a:prstDash val="solid"/>
              <a:miter/>
            </a:ln>
          </p:spPr>
        </p:sp>
      </p:grpSp>
      <p:grpSp>
        <p:nvGrpSpPr>
          <p:cNvPr name="Group 5" id="5"/>
          <p:cNvGrpSpPr/>
          <p:nvPr/>
        </p:nvGrpSpPr>
        <p:grpSpPr>
          <a:xfrm rot="0">
            <a:off x="7542434" y="3831439"/>
            <a:ext cx="3297826" cy="2855769"/>
            <a:chOff x="0" y="0"/>
            <a:chExt cx="4282440" cy="3708400"/>
          </a:xfrm>
        </p:grpSpPr>
        <p:sp>
          <p:nvSpPr>
            <p:cNvPr name="Freeform 6" id="6"/>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32081" t="0" r="-32081" b="0"/>
              </a:stretch>
            </a:blipFill>
            <a:ln w="104775" cap="sq">
              <a:gradFill>
                <a:gsLst>
                  <a:gs pos="0">
                    <a:srgbClr val="FFFFFF">
                      <a:alpha val="100000"/>
                    </a:srgbClr>
                  </a:gs>
                  <a:gs pos="100000">
                    <a:srgbClr val="9D5EE4">
                      <a:alpha val="100000"/>
                    </a:srgbClr>
                  </a:gs>
                </a:gsLst>
                <a:lin ang="0"/>
              </a:gradFill>
              <a:prstDash val="solid"/>
              <a:miter/>
            </a:ln>
          </p:spPr>
        </p:sp>
      </p:grpSp>
      <p:grpSp>
        <p:nvGrpSpPr>
          <p:cNvPr name="Group 7" id="7"/>
          <p:cNvGrpSpPr/>
          <p:nvPr/>
        </p:nvGrpSpPr>
        <p:grpSpPr>
          <a:xfrm rot="0">
            <a:off x="13123476" y="3741846"/>
            <a:ext cx="3297826" cy="2855769"/>
            <a:chOff x="0" y="0"/>
            <a:chExt cx="4282440" cy="3708400"/>
          </a:xfrm>
        </p:grpSpPr>
        <p:sp>
          <p:nvSpPr>
            <p:cNvPr name="Freeform 8" id="8"/>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5"/>
              <a:stretch>
                <a:fillRect l="-7730" t="0" r="-7730" b="0"/>
              </a:stretch>
            </a:blipFill>
            <a:ln w="104775" cap="sq">
              <a:gradFill>
                <a:gsLst>
                  <a:gs pos="0">
                    <a:srgbClr val="FFFFFF">
                      <a:alpha val="100000"/>
                    </a:srgbClr>
                  </a:gs>
                  <a:gs pos="100000">
                    <a:srgbClr val="9D5EE4">
                      <a:alpha val="100000"/>
                    </a:srgbClr>
                  </a:gs>
                </a:gsLst>
                <a:lin ang="0"/>
              </a:gradFill>
              <a:prstDash val="solid"/>
              <a:miter/>
            </a:ln>
          </p:spPr>
        </p:sp>
      </p:grpSp>
      <p:grpSp>
        <p:nvGrpSpPr>
          <p:cNvPr name="Group 9" id="9"/>
          <p:cNvGrpSpPr/>
          <p:nvPr/>
        </p:nvGrpSpPr>
        <p:grpSpPr>
          <a:xfrm rot="0">
            <a:off x="2416373" y="3567133"/>
            <a:ext cx="843381" cy="84338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FFF">
                    <a:alpha val="100000"/>
                  </a:srgbClr>
                </a:gs>
                <a:gs pos="100000">
                  <a:srgbClr val="9D5EE4">
                    <a:alpha val="10000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3816702" y="1784299"/>
            <a:ext cx="10654596" cy="1562416"/>
          </a:xfrm>
          <a:prstGeom prst="rect">
            <a:avLst/>
          </a:prstGeom>
        </p:spPr>
        <p:txBody>
          <a:bodyPr anchor="t" rtlCol="false" tIns="0" lIns="0" bIns="0" rIns="0">
            <a:spAutoFit/>
          </a:bodyPr>
          <a:lstStyle/>
          <a:p>
            <a:pPr algn="ctr">
              <a:lnSpc>
                <a:spcPts val="10341"/>
              </a:lnSpc>
            </a:pPr>
            <a:r>
              <a:rPr lang="en-US" sz="11120">
                <a:solidFill>
                  <a:srgbClr val="FFFFFF"/>
                </a:solidFill>
                <a:latin typeface="Codec Pro Bold"/>
                <a:ea typeface="Codec Pro Bold"/>
                <a:cs typeface="Codec Pro Bold"/>
                <a:sym typeface="Codec Pro Bold"/>
              </a:rPr>
              <a:t>Methodology</a:t>
            </a:r>
          </a:p>
        </p:txBody>
      </p:sp>
      <p:sp>
        <p:nvSpPr>
          <p:cNvPr name="TextBox 13" id="13"/>
          <p:cNvSpPr txBox="true"/>
          <p:nvPr/>
        </p:nvSpPr>
        <p:spPr>
          <a:xfrm rot="0">
            <a:off x="2686988" y="6876739"/>
            <a:ext cx="2756597" cy="433866"/>
          </a:xfrm>
          <a:prstGeom prst="rect">
            <a:avLst/>
          </a:prstGeom>
        </p:spPr>
        <p:txBody>
          <a:bodyPr anchor="t" rtlCol="false" tIns="0" lIns="0" bIns="0" rIns="0">
            <a:spAutoFit/>
          </a:bodyPr>
          <a:lstStyle/>
          <a:p>
            <a:pPr algn="ctr">
              <a:lnSpc>
                <a:spcPts val="3386"/>
              </a:lnSpc>
              <a:spcBef>
                <a:spcPct val="0"/>
              </a:spcBef>
            </a:pPr>
            <a:r>
              <a:rPr lang="en-US" sz="2418">
                <a:solidFill>
                  <a:srgbClr val="FA85E2"/>
                </a:solidFill>
                <a:latin typeface="Poppins"/>
                <a:ea typeface="Poppins"/>
                <a:cs typeface="Poppins"/>
                <a:sym typeface="Poppins"/>
              </a:rPr>
              <a:t>Data Collection</a:t>
            </a:r>
          </a:p>
        </p:txBody>
      </p:sp>
      <p:sp>
        <p:nvSpPr>
          <p:cNvPr name="TextBox 14" id="14"/>
          <p:cNvSpPr txBox="true"/>
          <p:nvPr/>
        </p:nvSpPr>
        <p:spPr>
          <a:xfrm rot="0">
            <a:off x="16421303" y="800264"/>
            <a:ext cx="986517" cy="686880"/>
          </a:xfrm>
          <a:prstGeom prst="rect">
            <a:avLst/>
          </a:prstGeom>
        </p:spPr>
        <p:txBody>
          <a:bodyPr anchor="t" rtlCol="false" tIns="0" lIns="0" bIns="0" rIns="0">
            <a:spAutoFit/>
          </a:bodyPr>
          <a:lstStyle/>
          <a:p>
            <a:pPr algn="l">
              <a:lnSpc>
                <a:spcPts val="5027"/>
              </a:lnSpc>
              <a:spcBef>
                <a:spcPct val="0"/>
              </a:spcBef>
            </a:pPr>
            <a:r>
              <a:rPr lang="en-US" sz="3590">
                <a:solidFill>
                  <a:srgbClr val="FFFFFF"/>
                </a:solidFill>
                <a:latin typeface="Academy"/>
                <a:ea typeface="Academy"/>
                <a:cs typeface="Academy"/>
                <a:sym typeface="Academy"/>
              </a:rPr>
              <a:t>04</a:t>
            </a:r>
          </a:p>
        </p:txBody>
      </p:sp>
      <p:grpSp>
        <p:nvGrpSpPr>
          <p:cNvPr name="Group 15" id="15"/>
          <p:cNvGrpSpPr/>
          <p:nvPr/>
        </p:nvGrpSpPr>
        <p:grpSpPr>
          <a:xfrm rot="0">
            <a:off x="7900647" y="3446880"/>
            <a:ext cx="843381" cy="84338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FFF">
                    <a:alpha val="100000"/>
                  </a:srgbClr>
                </a:gs>
                <a:gs pos="100000">
                  <a:srgbClr val="9D5EE4">
                    <a:alpha val="100000"/>
                  </a:srgbClr>
                </a:gs>
              </a:gsLst>
              <a:lin ang="0"/>
            </a:gra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3479352" y="3320156"/>
            <a:ext cx="843381" cy="843381"/>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FFFFF">
                    <a:alpha val="100000"/>
                  </a:srgbClr>
                </a:gs>
                <a:gs pos="100000">
                  <a:srgbClr val="9D5EE4">
                    <a:alpha val="100000"/>
                  </a:srgbClr>
                </a:gs>
              </a:gsLst>
              <a:lin ang="0"/>
            </a:gra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7813049" y="6876739"/>
            <a:ext cx="2756597" cy="433866"/>
          </a:xfrm>
          <a:prstGeom prst="rect">
            <a:avLst/>
          </a:prstGeom>
        </p:spPr>
        <p:txBody>
          <a:bodyPr anchor="t" rtlCol="false" tIns="0" lIns="0" bIns="0" rIns="0">
            <a:spAutoFit/>
          </a:bodyPr>
          <a:lstStyle/>
          <a:p>
            <a:pPr algn="ctr">
              <a:lnSpc>
                <a:spcPts val="3386"/>
              </a:lnSpc>
              <a:spcBef>
                <a:spcPct val="0"/>
              </a:spcBef>
            </a:pPr>
            <a:r>
              <a:rPr lang="en-US" sz="2418">
                <a:solidFill>
                  <a:srgbClr val="FA85E2"/>
                </a:solidFill>
                <a:latin typeface="Poppins"/>
                <a:ea typeface="Poppins"/>
                <a:cs typeface="Poppins"/>
                <a:sym typeface="Poppins"/>
              </a:rPr>
              <a:t>Preprocessing</a:t>
            </a:r>
          </a:p>
        </p:txBody>
      </p:sp>
      <p:sp>
        <p:nvSpPr>
          <p:cNvPr name="TextBox 22" id="22"/>
          <p:cNvSpPr txBox="true"/>
          <p:nvPr/>
        </p:nvSpPr>
        <p:spPr>
          <a:xfrm rot="0">
            <a:off x="13123476" y="6962464"/>
            <a:ext cx="3071287" cy="341041"/>
          </a:xfrm>
          <a:prstGeom prst="rect">
            <a:avLst/>
          </a:prstGeom>
        </p:spPr>
        <p:txBody>
          <a:bodyPr anchor="t" rtlCol="false" tIns="0" lIns="0" bIns="0" rIns="0">
            <a:spAutoFit/>
          </a:bodyPr>
          <a:lstStyle/>
          <a:p>
            <a:pPr algn="ctr">
              <a:lnSpc>
                <a:spcPts val="2467"/>
              </a:lnSpc>
            </a:pPr>
            <a:r>
              <a:rPr lang="en-US" sz="2418">
                <a:solidFill>
                  <a:srgbClr val="FA85E2"/>
                </a:solidFill>
                <a:latin typeface="Poppins"/>
                <a:ea typeface="Poppins"/>
                <a:cs typeface="Poppins"/>
                <a:sym typeface="Poppins"/>
              </a:rPr>
              <a:t>Model Selection </a:t>
            </a:r>
          </a:p>
        </p:txBody>
      </p:sp>
      <p:sp>
        <p:nvSpPr>
          <p:cNvPr name="TextBox 23" id="23"/>
          <p:cNvSpPr txBox="true"/>
          <p:nvPr/>
        </p:nvSpPr>
        <p:spPr>
          <a:xfrm rot="0">
            <a:off x="2299289" y="7387624"/>
            <a:ext cx="3531995" cy="648890"/>
          </a:xfrm>
          <a:prstGeom prst="rect">
            <a:avLst/>
          </a:prstGeom>
        </p:spPr>
        <p:txBody>
          <a:bodyPr anchor="t" rtlCol="false" tIns="0" lIns="0" bIns="0" rIns="0">
            <a:spAutoFit/>
          </a:bodyPr>
          <a:lstStyle/>
          <a:p>
            <a:pPr algn="ctr">
              <a:lnSpc>
                <a:spcPts val="2559"/>
              </a:lnSpc>
              <a:spcBef>
                <a:spcPct val="0"/>
              </a:spcBef>
            </a:pPr>
            <a:r>
              <a:rPr lang="en-US" sz="1828">
                <a:solidFill>
                  <a:srgbClr val="FFFFFF"/>
                </a:solidFill>
                <a:latin typeface="Poppins"/>
                <a:ea typeface="Poppins"/>
                <a:cs typeface="Poppins"/>
                <a:sym typeface="Poppins"/>
              </a:rPr>
              <a:t>Gather relevant data from diverse sources.</a:t>
            </a:r>
          </a:p>
        </p:txBody>
      </p:sp>
      <p:sp>
        <p:nvSpPr>
          <p:cNvPr name="TextBox 24" id="24"/>
          <p:cNvSpPr txBox="true"/>
          <p:nvPr/>
        </p:nvSpPr>
        <p:spPr>
          <a:xfrm rot="0">
            <a:off x="7795202" y="7387624"/>
            <a:ext cx="2792291" cy="648890"/>
          </a:xfrm>
          <a:prstGeom prst="rect">
            <a:avLst/>
          </a:prstGeom>
        </p:spPr>
        <p:txBody>
          <a:bodyPr anchor="t" rtlCol="false" tIns="0" lIns="0" bIns="0" rIns="0">
            <a:spAutoFit/>
          </a:bodyPr>
          <a:lstStyle/>
          <a:p>
            <a:pPr algn="ctr">
              <a:lnSpc>
                <a:spcPts val="2559"/>
              </a:lnSpc>
              <a:spcBef>
                <a:spcPct val="0"/>
              </a:spcBef>
            </a:pPr>
            <a:r>
              <a:rPr lang="en-US" sz="1828">
                <a:solidFill>
                  <a:srgbClr val="FFFFFF"/>
                </a:solidFill>
                <a:latin typeface="Poppins"/>
                <a:ea typeface="Poppins"/>
                <a:cs typeface="Poppins"/>
                <a:sym typeface="Poppins"/>
              </a:rPr>
              <a:t>Clean, normalize, and engineer data.</a:t>
            </a:r>
          </a:p>
        </p:txBody>
      </p:sp>
      <p:sp>
        <p:nvSpPr>
          <p:cNvPr name="TextBox 25" id="25"/>
          <p:cNvSpPr txBox="true"/>
          <p:nvPr/>
        </p:nvSpPr>
        <p:spPr>
          <a:xfrm rot="0">
            <a:off x="12646493" y="7387624"/>
            <a:ext cx="4025253" cy="972740"/>
          </a:xfrm>
          <a:prstGeom prst="rect">
            <a:avLst/>
          </a:prstGeom>
        </p:spPr>
        <p:txBody>
          <a:bodyPr anchor="t" rtlCol="false" tIns="0" lIns="0" bIns="0" rIns="0">
            <a:spAutoFit/>
          </a:bodyPr>
          <a:lstStyle/>
          <a:p>
            <a:pPr algn="ctr">
              <a:lnSpc>
                <a:spcPts val="2559"/>
              </a:lnSpc>
              <a:spcBef>
                <a:spcPct val="0"/>
              </a:spcBef>
            </a:pPr>
            <a:r>
              <a:rPr lang="en-US" sz="1828">
                <a:solidFill>
                  <a:srgbClr val="FFFFFF"/>
                </a:solidFill>
                <a:latin typeface="Poppins"/>
                <a:ea typeface="Poppins"/>
                <a:cs typeface="Poppins"/>
                <a:sym typeface="Poppins"/>
              </a:rPr>
              <a:t>Choose and train ML/DL algorithms for peak performance.</a:t>
            </a:r>
          </a:p>
          <a:p>
            <a:pPr algn="ctr">
              <a:lnSpc>
                <a:spcPts val="255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0">
            <a:off x="6648352" y="6988011"/>
            <a:ext cx="4620711" cy="6406532"/>
          </a:xfrm>
          <a:custGeom>
            <a:avLst/>
            <a:gdLst/>
            <a:ahLst/>
            <a:cxnLst/>
            <a:rect r="r" b="b" t="t" l="l"/>
            <a:pathLst>
              <a:path h="6406532" w="4620711">
                <a:moveTo>
                  <a:pt x="0" y="0"/>
                </a:moveTo>
                <a:lnTo>
                  <a:pt x="4620711" y="0"/>
                </a:lnTo>
                <a:lnTo>
                  <a:pt x="4620711" y="6406533"/>
                </a:lnTo>
                <a:lnTo>
                  <a:pt x="0" y="6406533"/>
                </a:lnTo>
                <a:lnTo>
                  <a:pt x="0" y="0"/>
                </a:lnTo>
                <a:close/>
              </a:path>
            </a:pathLst>
          </a:custGeom>
          <a:blipFill>
            <a:blip r:embed="rId3"/>
            <a:stretch>
              <a:fillRect l="0" t="0" r="0" b="0"/>
            </a:stretch>
          </a:blipFill>
        </p:spPr>
      </p:sp>
      <p:sp>
        <p:nvSpPr>
          <p:cNvPr name="TextBox 4" id="4"/>
          <p:cNvSpPr txBox="true"/>
          <p:nvPr/>
        </p:nvSpPr>
        <p:spPr>
          <a:xfrm rot="0">
            <a:off x="2526155" y="1784299"/>
            <a:ext cx="13235691" cy="2867341"/>
          </a:xfrm>
          <a:prstGeom prst="rect">
            <a:avLst/>
          </a:prstGeom>
        </p:spPr>
        <p:txBody>
          <a:bodyPr anchor="t" rtlCol="false" tIns="0" lIns="0" bIns="0" rIns="0">
            <a:spAutoFit/>
          </a:bodyPr>
          <a:lstStyle/>
          <a:p>
            <a:pPr algn="ctr">
              <a:lnSpc>
                <a:spcPts val="10341"/>
              </a:lnSpc>
            </a:pPr>
            <a:r>
              <a:rPr lang="en-US" sz="11120">
                <a:solidFill>
                  <a:srgbClr val="FFFFFF"/>
                </a:solidFill>
                <a:latin typeface="Codec Pro Bold"/>
                <a:ea typeface="Codec Pro Bold"/>
                <a:cs typeface="Codec Pro Bold"/>
                <a:sym typeface="Codec Pro Bold"/>
              </a:rPr>
              <a:t>Data Collection and Preprocessing</a:t>
            </a:r>
          </a:p>
        </p:txBody>
      </p:sp>
      <p:sp>
        <p:nvSpPr>
          <p:cNvPr name="TextBox 5" id="5"/>
          <p:cNvSpPr txBox="true"/>
          <p:nvPr/>
        </p:nvSpPr>
        <p:spPr>
          <a:xfrm rot="0">
            <a:off x="3453642" y="4858932"/>
            <a:ext cx="11380716" cy="1291116"/>
          </a:xfrm>
          <a:prstGeom prst="rect">
            <a:avLst/>
          </a:prstGeom>
        </p:spPr>
        <p:txBody>
          <a:bodyPr anchor="t" rtlCol="false" tIns="0" lIns="0" bIns="0" rIns="0">
            <a:spAutoFit/>
          </a:bodyPr>
          <a:lstStyle/>
          <a:p>
            <a:pPr algn="ctr">
              <a:lnSpc>
                <a:spcPts val="3386"/>
              </a:lnSpc>
              <a:spcBef>
                <a:spcPct val="0"/>
              </a:spcBef>
            </a:pPr>
            <a:r>
              <a:rPr lang="en-US" sz="2418">
                <a:solidFill>
                  <a:srgbClr val="FFFFFF"/>
                </a:solidFill>
                <a:latin typeface="Poppins"/>
                <a:ea typeface="Poppins"/>
                <a:cs typeface="Poppins"/>
                <a:sym typeface="Poppins"/>
              </a:rPr>
              <a:t>We gather  the dataset from and clean, normalize, and preprocess the data to ensure its quality and consistency. This step is crucial for training accurate and reliable AI models like BERT ,T5, GPT.</a:t>
            </a:r>
          </a:p>
        </p:txBody>
      </p:sp>
      <p:sp>
        <p:nvSpPr>
          <p:cNvPr name="TextBox 6" id="6"/>
          <p:cNvSpPr txBox="true"/>
          <p:nvPr/>
        </p:nvSpPr>
        <p:spPr>
          <a:xfrm rot="0">
            <a:off x="16421303" y="800264"/>
            <a:ext cx="986517" cy="686880"/>
          </a:xfrm>
          <a:prstGeom prst="rect">
            <a:avLst/>
          </a:prstGeom>
        </p:spPr>
        <p:txBody>
          <a:bodyPr anchor="t" rtlCol="false" tIns="0" lIns="0" bIns="0" rIns="0">
            <a:spAutoFit/>
          </a:bodyPr>
          <a:lstStyle/>
          <a:p>
            <a:pPr algn="l">
              <a:lnSpc>
                <a:spcPts val="5027"/>
              </a:lnSpc>
              <a:spcBef>
                <a:spcPct val="0"/>
              </a:spcBef>
            </a:pPr>
            <a:r>
              <a:rPr lang="en-US" sz="3590">
                <a:solidFill>
                  <a:srgbClr val="FFFFFF"/>
                </a:solidFill>
                <a:latin typeface="Academy"/>
                <a:ea typeface="Academy"/>
                <a:cs typeface="Academy"/>
                <a:sym typeface="Academy"/>
              </a:rPr>
              <a:t>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317" t="0" r="-3317" b="0"/>
            </a:stretch>
          </a:blipFill>
        </p:spPr>
      </p:sp>
      <p:sp>
        <p:nvSpPr>
          <p:cNvPr name="Freeform 3" id="3"/>
          <p:cNvSpPr/>
          <p:nvPr/>
        </p:nvSpPr>
        <p:spPr>
          <a:xfrm flipH="false" flipV="false" rot="0">
            <a:off x="10580521" y="675587"/>
            <a:ext cx="10323592" cy="10323592"/>
          </a:xfrm>
          <a:custGeom>
            <a:avLst/>
            <a:gdLst/>
            <a:ahLst/>
            <a:cxnLst/>
            <a:rect r="r" b="b" t="t" l="l"/>
            <a:pathLst>
              <a:path h="10323592" w="10323592">
                <a:moveTo>
                  <a:pt x="0" y="0"/>
                </a:moveTo>
                <a:lnTo>
                  <a:pt x="10323592" y="0"/>
                </a:lnTo>
                <a:lnTo>
                  <a:pt x="10323592" y="10323591"/>
                </a:lnTo>
                <a:lnTo>
                  <a:pt x="0" y="10323591"/>
                </a:lnTo>
                <a:lnTo>
                  <a:pt x="0" y="0"/>
                </a:lnTo>
                <a:close/>
              </a:path>
            </a:pathLst>
          </a:custGeom>
          <a:blipFill>
            <a:blip r:embed="rId3">
              <a:alphaModFix amt="48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596870" y="2602538"/>
            <a:ext cx="3970782" cy="8229600"/>
          </a:xfrm>
          <a:custGeom>
            <a:avLst/>
            <a:gdLst/>
            <a:ahLst/>
            <a:cxnLst/>
            <a:rect r="r" b="b" t="t" l="l"/>
            <a:pathLst>
              <a:path h="8229600" w="3970782">
                <a:moveTo>
                  <a:pt x="0" y="0"/>
                </a:moveTo>
                <a:lnTo>
                  <a:pt x="3970782" y="0"/>
                </a:lnTo>
                <a:lnTo>
                  <a:pt x="3970782" y="8229600"/>
                </a:lnTo>
                <a:lnTo>
                  <a:pt x="0" y="8229600"/>
                </a:lnTo>
                <a:lnTo>
                  <a:pt x="0" y="0"/>
                </a:lnTo>
                <a:close/>
              </a:path>
            </a:pathLst>
          </a:custGeom>
          <a:blipFill>
            <a:blip r:embed="rId5"/>
            <a:stretch>
              <a:fillRect l="0" t="0" r="0" b="0"/>
            </a:stretch>
          </a:blipFill>
        </p:spPr>
      </p:sp>
      <p:sp>
        <p:nvSpPr>
          <p:cNvPr name="Freeform 5" id="5"/>
          <p:cNvSpPr/>
          <p:nvPr/>
        </p:nvSpPr>
        <p:spPr>
          <a:xfrm flipH="false" flipV="false" rot="0">
            <a:off x="-1678302" y="-1121099"/>
            <a:ext cx="5216487" cy="5216487"/>
          </a:xfrm>
          <a:custGeom>
            <a:avLst/>
            <a:gdLst/>
            <a:ahLst/>
            <a:cxnLst/>
            <a:rect r="r" b="b" t="t" l="l"/>
            <a:pathLst>
              <a:path h="5216487" w="5216487">
                <a:moveTo>
                  <a:pt x="0" y="0"/>
                </a:moveTo>
                <a:lnTo>
                  <a:pt x="5216487" y="0"/>
                </a:lnTo>
                <a:lnTo>
                  <a:pt x="5216487" y="5216487"/>
                </a:lnTo>
                <a:lnTo>
                  <a:pt x="0" y="5216487"/>
                </a:lnTo>
                <a:lnTo>
                  <a:pt x="0" y="0"/>
                </a:lnTo>
                <a:close/>
              </a:path>
            </a:pathLst>
          </a:custGeom>
          <a:blipFill>
            <a:blip r:embed="rId3">
              <a:alphaModFix amt="21999"/>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6421303" y="800264"/>
            <a:ext cx="986517" cy="686880"/>
          </a:xfrm>
          <a:prstGeom prst="rect">
            <a:avLst/>
          </a:prstGeom>
        </p:spPr>
        <p:txBody>
          <a:bodyPr anchor="t" rtlCol="false" tIns="0" lIns="0" bIns="0" rIns="0">
            <a:spAutoFit/>
          </a:bodyPr>
          <a:lstStyle/>
          <a:p>
            <a:pPr algn="l">
              <a:lnSpc>
                <a:spcPts val="5027"/>
              </a:lnSpc>
              <a:spcBef>
                <a:spcPct val="0"/>
              </a:spcBef>
            </a:pPr>
            <a:r>
              <a:rPr lang="en-US" sz="3590">
                <a:solidFill>
                  <a:srgbClr val="FFFFFF"/>
                </a:solidFill>
                <a:latin typeface="Academy"/>
                <a:ea typeface="Academy"/>
                <a:cs typeface="Academy"/>
                <a:sym typeface="Academy"/>
              </a:rPr>
              <a:t>06</a:t>
            </a:r>
          </a:p>
        </p:txBody>
      </p:sp>
      <p:sp>
        <p:nvSpPr>
          <p:cNvPr name="TextBox 7" id="7"/>
          <p:cNvSpPr txBox="true"/>
          <p:nvPr/>
        </p:nvSpPr>
        <p:spPr>
          <a:xfrm rot="0">
            <a:off x="1409790" y="1152525"/>
            <a:ext cx="9663078" cy="2867253"/>
          </a:xfrm>
          <a:prstGeom prst="rect">
            <a:avLst/>
          </a:prstGeom>
        </p:spPr>
        <p:txBody>
          <a:bodyPr anchor="t" rtlCol="false" tIns="0" lIns="0" bIns="0" rIns="0">
            <a:spAutoFit/>
          </a:bodyPr>
          <a:lstStyle/>
          <a:p>
            <a:pPr algn="l">
              <a:lnSpc>
                <a:spcPts val="10341"/>
              </a:lnSpc>
            </a:pPr>
            <a:r>
              <a:rPr lang="en-US" sz="11120">
                <a:solidFill>
                  <a:srgbClr val="FFFFFF"/>
                </a:solidFill>
                <a:latin typeface="Codec Pro Bold"/>
                <a:ea typeface="Codec Pro Bold"/>
                <a:cs typeface="Codec Pro Bold"/>
                <a:sym typeface="Codec Pro Bold"/>
              </a:rPr>
              <a:t>Model</a:t>
            </a:r>
          </a:p>
          <a:p>
            <a:pPr algn="l">
              <a:lnSpc>
                <a:spcPts val="10341"/>
              </a:lnSpc>
            </a:pPr>
            <a:r>
              <a:rPr lang="en-US" sz="11120">
                <a:solidFill>
                  <a:srgbClr val="FFFFFF"/>
                </a:solidFill>
                <a:latin typeface="Codec Pro Bold"/>
                <a:ea typeface="Codec Pro Bold"/>
                <a:cs typeface="Codec Pro Bold"/>
                <a:sym typeface="Codec Pro Bold"/>
              </a:rPr>
              <a:t>Development</a:t>
            </a:r>
          </a:p>
        </p:txBody>
      </p:sp>
      <p:sp>
        <p:nvSpPr>
          <p:cNvPr name="TextBox 8" id="8"/>
          <p:cNvSpPr txBox="true"/>
          <p:nvPr/>
        </p:nvSpPr>
        <p:spPr>
          <a:xfrm rot="0">
            <a:off x="1409790" y="4153701"/>
            <a:ext cx="8748556" cy="6678437"/>
          </a:xfrm>
          <a:prstGeom prst="rect">
            <a:avLst/>
          </a:prstGeom>
        </p:spPr>
        <p:txBody>
          <a:bodyPr anchor="t" rtlCol="false" tIns="0" lIns="0" bIns="0" rIns="0">
            <a:spAutoFit/>
          </a:bodyPr>
          <a:lstStyle/>
          <a:p>
            <a:pPr algn="just">
              <a:lnSpc>
                <a:spcPts val="2773"/>
              </a:lnSpc>
            </a:pPr>
            <a:r>
              <a:rPr lang="en-US" sz="1981">
                <a:solidFill>
                  <a:srgbClr val="FFFFFF"/>
                </a:solidFill>
                <a:latin typeface="Poppins"/>
                <a:ea typeface="Poppins"/>
                <a:cs typeface="Poppins"/>
                <a:sym typeface="Poppins"/>
              </a:rPr>
              <a:t>We design and implement machine learning and deep learning models tailored to the specific requirements of the project. </a:t>
            </a:r>
          </a:p>
          <a:p>
            <a:pPr algn="just">
              <a:lnSpc>
                <a:spcPts val="2773"/>
              </a:lnSpc>
            </a:pPr>
            <a:r>
              <a:rPr lang="en-US" sz="1981">
                <a:solidFill>
                  <a:srgbClr val="FFFFFF"/>
                </a:solidFill>
                <a:latin typeface="Poppins Bold"/>
                <a:ea typeface="Poppins Bold"/>
                <a:cs typeface="Poppins Bold"/>
                <a:sym typeface="Poppins Bold"/>
              </a:rPr>
              <a:t>BERT</a:t>
            </a:r>
            <a:r>
              <a:rPr lang="en-US" sz="1981">
                <a:solidFill>
                  <a:srgbClr val="FFFFFF"/>
                </a:solidFill>
                <a:latin typeface="Poppins"/>
                <a:ea typeface="Poppins"/>
                <a:cs typeface="Poppins"/>
                <a:sym typeface="Poppins"/>
              </a:rPr>
              <a:t> will be considered the best choice. Its bidirectional nature allows it to capture the nuances of the question and potential answers more effectively.</a:t>
            </a:r>
          </a:p>
          <a:p>
            <a:pPr algn="just">
              <a:lnSpc>
                <a:spcPts val="2773"/>
              </a:lnSpc>
            </a:pPr>
          </a:p>
          <a:p>
            <a:pPr algn="just" marL="427789" indent="-213895" lvl="1">
              <a:lnSpc>
                <a:spcPts val="2773"/>
              </a:lnSpc>
              <a:buFont typeface="Arial"/>
              <a:buChar char="•"/>
            </a:pPr>
            <a:r>
              <a:rPr lang="en-US" sz="1981">
                <a:solidFill>
                  <a:srgbClr val="FFFFFF"/>
                </a:solidFill>
                <a:latin typeface="Poppins Bold"/>
                <a:ea typeface="Poppins Bold"/>
                <a:cs typeface="Poppins Bold"/>
                <a:sym typeface="Poppins Bold"/>
              </a:rPr>
              <a:t>GPT</a:t>
            </a:r>
            <a:r>
              <a:rPr lang="en-US" sz="1981">
                <a:solidFill>
                  <a:srgbClr val="FFFFFF"/>
                </a:solidFill>
                <a:latin typeface="Poppins"/>
                <a:ea typeface="Poppins"/>
                <a:cs typeface="Poppins"/>
                <a:sym typeface="Poppins"/>
              </a:rPr>
              <a:t>: Excels at generating text, making it suitable for tasks like summarization, translation, and creative writing. </a:t>
            </a:r>
          </a:p>
          <a:p>
            <a:pPr algn="just" marL="427789" indent="-213895" lvl="1">
              <a:lnSpc>
                <a:spcPts val="2773"/>
              </a:lnSpc>
              <a:buFont typeface="Arial"/>
              <a:buChar char="•"/>
            </a:pPr>
            <a:r>
              <a:rPr lang="en-US" sz="1981">
                <a:solidFill>
                  <a:srgbClr val="FFFFFF"/>
                </a:solidFill>
                <a:latin typeface="Poppins"/>
                <a:ea typeface="Poppins"/>
                <a:cs typeface="Poppins"/>
                <a:sym typeface="Poppins"/>
              </a:rPr>
              <a:t>Can be adapted for question answering but might not perform as well as BERT due to its unidirectional nature.</a:t>
            </a:r>
          </a:p>
          <a:p>
            <a:pPr algn="just">
              <a:lnSpc>
                <a:spcPts val="2773"/>
              </a:lnSpc>
            </a:pPr>
          </a:p>
          <a:p>
            <a:pPr algn="just" marL="427789" indent="-213895" lvl="1">
              <a:lnSpc>
                <a:spcPts val="2773"/>
              </a:lnSpc>
              <a:buFont typeface="Arial"/>
              <a:buChar char="•"/>
            </a:pPr>
            <a:r>
              <a:rPr lang="en-US" sz="1981">
                <a:solidFill>
                  <a:srgbClr val="FFFFFF"/>
                </a:solidFill>
                <a:latin typeface="Poppins Bold"/>
                <a:ea typeface="Poppins Bold"/>
                <a:cs typeface="Poppins Bold"/>
                <a:sym typeface="Poppins Bold"/>
              </a:rPr>
              <a:t>T5:</a:t>
            </a:r>
            <a:r>
              <a:rPr lang="en-US" sz="1981">
                <a:solidFill>
                  <a:srgbClr val="FFFFFF"/>
                </a:solidFill>
                <a:latin typeface="Poppins"/>
                <a:ea typeface="Poppins"/>
                <a:cs typeface="Poppins"/>
                <a:sym typeface="Poppins"/>
              </a:rPr>
              <a:t>  Highly versatile, capable of handling various NLP tasks. </a:t>
            </a:r>
          </a:p>
          <a:p>
            <a:pPr algn="just" marL="427789" indent="-213895" lvl="1">
              <a:lnSpc>
                <a:spcPts val="2773"/>
              </a:lnSpc>
              <a:buFont typeface="Arial"/>
              <a:buChar char="•"/>
            </a:pPr>
            <a:r>
              <a:rPr lang="en-US" sz="1981">
                <a:solidFill>
                  <a:srgbClr val="FFFFFF"/>
                </a:solidFill>
                <a:latin typeface="Poppins"/>
                <a:ea typeface="Poppins"/>
                <a:cs typeface="Poppins"/>
                <a:sym typeface="Poppins"/>
              </a:rPr>
              <a:t>Can be a strong contender for question answering, but might require more fine-tuning compared to BERT</a:t>
            </a:r>
          </a:p>
          <a:p>
            <a:pPr algn="just">
              <a:lnSpc>
                <a:spcPts val="2773"/>
              </a:lnSpc>
            </a:pPr>
          </a:p>
          <a:p>
            <a:pPr algn="just">
              <a:lnSpc>
                <a:spcPts val="2773"/>
              </a:lnSpc>
            </a:pPr>
          </a:p>
          <a:p>
            <a:pPr algn="just">
              <a:lnSpc>
                <a:spcPts val="2773"/>
              </a:lnSpc>
            </a:pPr>
            <a:r>
              <a:rPr lang="en-US" sz="1981">
                <a:solidFill>
                  <a:srgbClr val="FFFFFF"/>
                </a:solidFill>
                <a:latin typeface="Poppins"/>
                <a:ea typeface="Poppins"/>
                <a:cs typeface="Poppins"/>
                <a:sym typeface="Poppins"/>
              </a:rPr>
              <a:t> </a:t>
            </a:r>
          </a:p>
          <a:p>
            <a:pPr algn="just">
              <a:lnSpc>
                <a:spcPts val="2773"/>
              </a:lnSpc>
            </a:pPr>
          </a:p>
          <a:p>
            <a:pPr algn="just">
              <a:lnSpc>
                <a:spcPts val="2773"/>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333" r="0" b="-9333"/>
            </a:stretch>
          </a:blipFill>
        </p:spPr>
      </p:sp>
      <p:sp>
        <p:nvSpPr>
          <p:cNvPr name="Freeform 3" id="3"/>
          <p:cNvSpPr/>
          <p:nvPr/>
        </p:nvSpPr>
        <p:spPr>
          <a:xfrm flipH="false" flipV="false" rot="0">
            <a:off x="-1246792" y="-570255"/>
            <a:ext cx="5910217" cy="5713755"/>
          </a:xfrm>
          <a:custGeom>
            <a:avLst/>
            <a:gdLst/>
            <a:ahLst/>
            <a:cxnLst/>
            <a:rect r="r" b="b" t="t" l="l"/>
            <a:pathLst>
              <a:path h="5713755" w="5910217">
                <a:moveTo>
                  <a:pt x="0" y="0"/>
                </a:moveTo>
                <a:lnTo>
                  <a:pt x="5910217" y="0"/>
                </a:lnTo>
                <a:lnTo>
                  <a:pt x="5910217" y="5713755"/>
                </a:lnTo>
                <a:lnTo>
                  <a:pt x="0" y="5713755"/>
                </a:lnTo>
                <a:lnTo>
                  <a:pt x="0" y="0"/>
                </a:lnTo>
                <a:close/>
              </a:path>
            </a:pathLst>
          </a:custGeom>
          <a:blipFill>
            <a:blip r:embed="rId3">
              <a:alphaModFix amt="6000"/>
              <a:extLst>
                <a:ext uri="{96DAC541-7B7A-43D3-8B79-37D633B846F1}">
                  <asvg:svgBlip xmlns:asvg="http://schemas.microsoft.com/office/drawing/2016/SVG/main" r:embed="rId4"/>
                </a:ext>
              </a:extLst>
            </a:blip>
            <a:stretch>
              <a:fillRect l="0" t="0" r="0" b="0"/>
            </a:stretch>
          </a:blipFill>
        </p:spPr>
      </p:sp>
      <p:pic>
        <p:nvPicPr>
          <p:cNvPr name="Picture 4" id="4"/>
          <p:cNvPicPr>
            <a:picLocks noChangeAspect="true"/>
          </p:cNvPicPr>
          <p:nvPr/>
        </p:nvPicPr>
        <p:blipFill>
          <a:blip r:embed="rId5"/>
          <a:stretch>
            <a:fillRect/>
          </a:stretch>
        </p:blipFill>
        <p:spPr>
          <a:xfrm rot="0">
            <a:off x="951328" y="1939030"/>
            <a:ext cx="6311835" cy="6408940"/>
          </a:xfrm>
          <a:prstGeom prst="rect">
            <a:avLst/>
          </a:prstGeom>
        </p:spPr>
      </p:pic>
      <p:sp>
        <p:nvSpPr>
          <p:cNvPr name="TextBox 5" id="5"/>
          <p:cNvSpPr txBox="true"/>
          <p:nvPr/>
        </p:nvSpPr>
        <p:spPr>
          <a:xfrm rot="0">
            <a:off x="7310236" y="303780"/>
            <a:ext cx="8529915" cy="2879505"/>
          </a:xfrm>
          <a:prstGeom prst="rect">
            <a:avLst/>
          </a:prstGeom>
        </p:spPr>
        <p:txBody>
          <a:bodyPr anchor="t" rtlCol="false" tIns="0" lIns="0" bIns="0" rIns="0">
            <a:spAutoFit/>
          </a:bodyPr>
          <a:lstStyle/>
          <a:p>
            <a:pPr algn="l">
              <a:lnSpc>
                <a:spcPts val="10341"/>
              </a:lnSpc>
            </a:pPr>
            <a:r>
              <a:rPr lang="en-US" sz="11120">
                <a:solidFill>
                  <a:srgbClr val="FFFFFF"/>
                </a:solidFill>
                <a:latin typeface="Codec Pro Bold"/>
                <a:ea typeface="Codec Pro Bold"/>
                <a:cs typeface="Codec Pro Bold"/>
                <a:sym typeface="Codec Pro Bold"/>
              </a:rPr>
              <a:t>Evaluation Metrics</a:t>
            </a:r>
          </a:p>
        </p:txBody>
      </p:sp>
      <p:sp>
        <p:nvSpPr>
          <p:cNvPr name="TextBox 6" id="6"/>
          <p:cNvSpPr txBox="true"/>
          <p:nvPr/>
        </p:nvSpPr>
        <p:spPr>
          <a:xfrm rot="0">
            <a:off x="7310236" y="3734737"/>
            <a:ext cx="8773655" cy="2148366"/>
          </a:xfrm>
          <a:prstGeom prst="rect">
            <a:avLst/>
          </a:prstGeom>
        </p:spPr>
        <p:txBody>
          <a:bodyPr anchor="t" rtlCol="false" tIns="0" lIns="0" bIns="0" rIns="0">
            <a:spAutoFit/>
          </a:bodyPr>
          <a:lstStyle/>
          <a:p>
            <a:pPr algn="just">
              <a:lnSpc>
                <a:spcPts val="3386"/>
              </a:lnSpc>
              <a:spcBef>
                <a:spcPct val="0"/>
              </a:spcBef>
            </a:pPr>
            <a:r>
              <a:rPr lang="en-US" sz="2418">
                <a:solidFill>
                  <a:srgbClr val="FFFFFF"/>
                </a:solidFill>
                <a:latin typeface="Poppins"/>
                <a:ea typeface="Poppins"/>
                <a:cs typeface="Poppins"/>
                <a:sym typeface="Poppins"/>
              </a:rPr>
              <a:t>We define appropriate metrics to assess the performance of our AI models, such as metrics like ROUGE, BLEU, and F1-score to assess model performance. These metrics help us quantify the effectiveness of our solutions.</a:t>
            </a:r>
          </a:p>
        </p:txBody>
      </p:sp>
      <p:sp>
        <p:nvSpPr>
          <p:cNvPr name="TextBox 7" id="7"/>
          <p:cNvSpPr txBox="true"/>
          <p:nvPr/>
        </p:nvSpPr>
        <p:spPr>
          <a:xfrm rot="0">
            <a:off x="16421303" y="800264"/>
            <a:ext cx="986517" cy="686880"/>
          </a:xfrm>
          <a:prstGeom prst="rect">
            <a:avLst/>
          </a:prstGeom>
        </p:spPr>
        <p:txBody>
          <a:bodyPr anchor="t" rtlCol="false" tIns="0" lIns="0" bIns="0" rIns="0">
            <a:spAutoFit/>
          </a:bodyPr>
          <a:lstStyle/>
          <a:p>
            <a:pPr algn="l">
              <a:lnSpc>
                <a:spcPts val="5027"/>
              </a:lnSpc>
              <a:spcBef>
                <a:spcPct val="0"/>
              </a:spcBef>
            </a:pPr>
            <a:r>
              <a:rPr lang="en-US" sz="3590">
                <a:solidFill>
                  <a:srgbClr val="FFFFFF"/>
                </a:solidFill>
                <a:latin typeface="Academy"/>
                <a:ea typeface="Academy"/>
                <a:cs typeface="Academy"/>
                <a:sym typeface="Academy"/>
              </a:rPr>
              <a:t>07</a:t>
            </a:r>
          </a:p>
        </p:txBody>
      </p:sp>
      <p:sp>
        <p:nvSpPr>
          <p:cNvPr name="TextBox 8" id="8"/>
          <p:cNvSpPr txBox="true"/>
          <p:nvPr/>
        </p:nvSpPr>
        <p:spPr>
          <a:xfrm rot="0">
            <a:off x="7310236" y="6454603"/>
            <a:ext cx="8931736" cy="3393285"/>
          </a:xfrm>
          <a:prstGeom prst="rect">
            <a:avLst/>
          </a:prstGeom>
        </p:spPr>
        <p:txBody>
          <a:bodyPr anchor="t" rtlCol="false" tIns="0" lIns="0" bIns="0" rIns="0">
            <a:spAutoFit/>
          </a:bodyPr>
          <a:lstStyle/>
          <a:p>
            <a:pPr algn="just">
              <a:lnSpc>
                <a:spcPts val="2681"/>
              </a:lnSpc>
            </a:pPr>
            <a:r>
              <a:rPr lang="en-US" sz="1915">
                <a:solidFill>
                  <a:srgbClr val="FFFFFF"/>
                </a:solidFill>
                <a:latin typeface="Poppins"/>
                <a:ea typeface="Poppins"/>
                <a:cs typeface="Poppins"/>
                <a:sym typeface="Poppins"/>
              </a:rPr>
              <a:t>By calculating these metrics for the BERT model's generated answers compared to the ground truth answers in the Quora dataset, we can obtain a quantitative assessment of the model's performance.</a:t>
            </a:r>
          </a:p>
          <a:p>
            <a:pPr algn="just" marL="413527" indent="-206764" lvl="1">
              <a:lnSpc>
                <a:spcPts val="2681"/>
              </a:lnSpc>
              <a:buFont typeface="Arial"/>
              <a:buChar char="•"/>
            </a:pPr>
            <a:r>
              <a:rPr lang="en-US" sz="1915">
                <a:solidFill>
                  <a:srgbClr val="FFFFFF"/>
                </a:solidFill>
                <a:latin typeface="Poppins"/>
                <a:ea typeface="Poppins"/>
                <a:cs typeface="Poppins"/>
                <a:sym typeface="Poppins"/>
              </a:rPr>
              <a:t>High ROUGE and BLEU scores indicate that the model is generating answers that closely match the reference answers in terms of word overlap and n-gram similarity.</a:t>
            </a:r>
          </a:p>
          <a:p>
            <a:pPr algn="just" marL="413527" indent="-206764" lvl="1">
              <a:lnSpc>
                <a:spcPts val="2681"/>
              </a:lnSpc>
              <a:spcBef>
                <a:spcPct val="0"/>
              </a:spcBef>
              <a:buFont typeface="Arial"/>
              <a:buChar char="•"/>
            </a:pPr>
            <a:r>
              <a:rPr lang="en-US" sz="1915">
                <a:solidFill>
                  <a:srgbClr val="FFFFFF"/>
                </a:solidFill>
                <a:latin typeface="Poppins"/>
                <a:ea typeface="Poppins"/>
                <a:cs typeface="Poppins"/>
                <a:sym typeface="Poppins"/>
              </a:rPr>
              <a:t>High F1-score suggests that the model is effectively balancing precision (correct answers) and recall (covering a broad range of correct answers).</a:t>
            </a:r>
          </a:p>
          <a:p>
            <a:pPr algn="just">
              <a:lnSpc>
                <a:spcPts val="2681"/>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444" r="-10809" b="-16049"/>
            </a:stretch>
          </a:blipFill>
        </p:spPr>
      </p:sp>
      <p:sp>
        <p:nvSpPr>
          <p:cNvPr name="Freeform 3" id="3"/>
          <p:cNvSpPr/>
          <p:nvPr/>
        </p:nvSpPr>
        <p:spPr>
          <a:xfrm flipH="false" flipV="false" rot="0">
            <a:off x="-216279" y="-460097"/>
            <a:ext cx="3362077" cy="3324253"/>
          </a:xfrm>
          <a:custGeom>
            <a:avLst/>
            <a:gdLst/>
            <a:ahLst/>
            <a:cxnLst/>
            <a:rect r="r" b="b" t="t" l="l"/>
            <a:pathLst>
              <a:path h="3324253" w="3362077">
                <a:moveTo>
                  <a:pt x="0" y="0"/>
                </a:moveTo>
                <a:lnTo>
                  <a:pt x="3362077" y="0"/>
                </a:lnTo>
                <a:lnTo>
                  <a:pt x="3362077" y="3324253"/>
                </a:lnTo>
                <a:lnTo>
                  <a:pt x="0" y="3324253"/>
                </a:lnTo>
                <a:lnTo>
                  <a:pt x="0" y="0"/>
                </a:lnTo>
                <a:close/>
              </a:path>
            </a:pathLst>
          </a:custGeom>
          <a:blipFill>
            <a:blip r:embed="rId3">
              <a:alphaModFix amt="18000"/>
            </a:blip>
            <a:stretch>
              <a:fillRect l="0" t="0" r="0" b="0"/>
            </a:stretch>
          </a:blipFill>
        </p:spPr>
      </p:sp>
      <p:sp>
        <p:nvSpPr>
          <p:cNvPr name="Freeform 4" id="4"/>
          <p:cNvSpPr/>
          <p:nvPr/>
        </p:nvSpPr>
        <p:spPr>
          <a:xfrm flipH="false" flipV="false" rot="0">
            <a:off x="-1023747" y="1344587"/>
            <a:ext cx="8339090" cy="10077450"/>
          </a:xfrm>
          <a:custGeom>
            <a:avLst/>
            <a:gdLst/>
            <a:ahLst/>
            <a:cxnLst/>
            <a:rect r="r" b="b" t="t" l="l"/>
            <a:pathLst>
              <a:path h="10077450" w="8339090">
                <a:moveTo>
                  <a:pt x="0" y="0"/>
                </a:moveTo>
                <a:lnTo>
                  <a:pt x="8339090" y="0"/>
                </a:lnTo>
                <a:lnTo>
                  <a:pt x="8339090" y="10077450"/>
                </a:lnTo>
                <a:lnTo>
                  <a:pt x="0" y="10077450"/>
                </a:lnTo>
                <a:lnTo>
                  <a:pt x="0" y="0"/>
                </a:lnTo>
                <a:close/>
              </a:path>
            </a:pathLst>
          </a:custGeom>
          <a:blipFill>
            <a:blip r:embed="rId4">
              <a:alphaModFix amt="25000"/>
            </a:blip>
            <a:stretch>
              <a:fillRect l="0" t="0" r="0" b="0"/>
            </a:stretch>
          </a:blipFill>
        </p:spPr>
      </p:sp>
      <p:sp>
        <p:nvSpPr>
          <p:cNvPr name="Freeform 5" id="5"/>
          <p:cNvSpPr/>
          <p:nvPr/>
        </p:nvSpPr>
        <p:spPr>
          <a:xfrm flipH="false" flipV="false" rot="0">
            <a:off x="3612644" y="7882264"/>
            <a:ext cx="2318608" cy="2292524"/>
          </a:xfrm>
          <a:custGeom>
            <a:avLst/>
            <a:gdLst/>
            <a:ahLst/>
            <a:cxnLst/>
            <a:rect r="r" b="b" t="t" l="l"/>
            <a:pathLst>
              <a:path h="2292524" w="2318608">
                <a:moveTo>
                  <a:pt x="0" y="0"/>
                </a:moveTo>
                <a:lnTo>
                  <a:pt x="2318608" y="0"/>
                </a:lnTo>
                <a:lnTo>
                  <a:pt x="2318608" y="2292523"/>
                </a:lnTo>
                <a:lnTo>
                  <a:pt x="0" y="2292523"/>
                </a:lnTo>
                <a:lnTo>
                  <a:pt x="0" y="0"/>
                </a:lnTo>
                <a:close/>
              </a:path>
            </a:pathLst>
          </a:custGeom>
          <a:blipFill>
            <a:blip r:embed="rId3">
              <a:alphaModFix amt="18000"/>
            </a:blip>
            <a:stretch>
              <a:fillRect l="0" t="0" r="0" b="0"/>
            </a:stretch>
          </a:blipFill>
        </p:spPr>
      </p:sp>
      <p:sp>
        <p:nvSpPr>
          <p:cNvPr name="Freeform 6" id="6"/>
          <p:cNvSpPr/>
          <p:nvPr/>
        </p:nvSpPr>
        <p:spPr>
          <a:xfrm flipH="false" flipV="false" rot="0">
            <a:off x="600033" y="5896917"/>
            <a:ext cx="5119112" cy="3259784"/>
          </a:xfrm>
          <a:custGeom>
            <a:avLst/>
            <a:gdLst/>
            <a:ahLst/>
            <a:cxnLst/>
            <a:rect r="r" b="b" t="t" l="l"/>
            <a:pathLst>
              <a:path h="3259784" w="5119112">
                <a:moveTo>
                  <a:pt x="0" y="0"/>
                </a:moveTo>
                <a:lnTo>
                  <a:pt x="5119112" y="0"/>
                </a:lnTo>
                <a:lnTo>
                  <a:pt x="5119112" y="3259784"/>
                </a:lnTo>
                <a:lnTo>
                  <a:pt x="0" y="3259784"/>
                </a:lnTo>
                <a:lnTo>
                  <a:pt x="0" y="0"/>
                </a:lnTo>
                <a:close/>
              </a:path>
            </a:pathLst>
          </a:custGeom>
          <a:blipFill>
            <a:blip r:embed="rId5"/>
            <a:stretch>
              <a:fillRect l="0" t="0" r="0" b="0"/>
            </a:stretch>
          </a:blipFill>
        </p:spPr>
      </p:sp>
      <p:sp>
        <p:nvSpPr>
          <p:cNvPr name="TextBox 7" id="7"/>
          <p:cNvSpPr txBox="true"/>
          <p:nvPr/>
        </p:nvSpPr>
        <p:spPr>
          <a:xfrm rot="0">
            <a:off x="6255102" y="123825"/>
            <a:ext cx="8178096" cy="2867341"/>
          </a:xfrm>
          <a:prstGeom prst="rect">
            <a:avLst/>
          </a:prstGeom>
        </p:spPr>
        <p:txBody>
          <a:bodyPr anchor="t" rtlCol="false" tIns="0" lIns="0" bIns="0" rIns="0">
            <a:spAutoFit/>
          </a:bodyPr>
          <a:lstStyle/>
          <a:p>
            <a:pPr algn="l">
              <a:lnSpc>
                <a:spcPts val="10341"/>
              </a:lnSpc>
            </a:pPr>
            <a:r>
              <a:rPr lang="en-US" sz="11120">
                <a:solidFill>
                  <a:srgbClr val="FFFFFF"/>
                </a:solidFill>
                <a:latin typeface="Codec Pro Bold"/>
                <a:ea typeface="Codec Pro Bold"/>
                <a:cs typeface="Codec Pro Bold"/>
                <a:sym typeface="Codec Pro Bold"/>
              </a:rPr>
              <a:t>Result and Impact</a:t>
            </a:r>
          </a:p>
        </p:txBody>
      </p:sp>
      <p:sp>
        <p:nvSpPr>
          <p:cNvPr name="TextBox 8" id="8"/>
          <p:cNvSpPr txBox="true"/>
          <p:nvPr/>
        </p:nvSpPr>
        <p:spPr>
          <a:xfrm rot="0">
            <a:off x="6255102" y="3319926"/>
            <a:ext cx="9113766" cy="2576991"/>
          </a:xfrm>
          <a:prstGeom prst="rect">
            <a:avLst/>
          </a:prstGeom>
        </p:spPr>
        <p:txBody>
          <a:bodyPr anchor="t" rtlCol="false" tIns="0" lIns="0" bIns="0" rIns="0">
            <a:spAutoFit/>
          </a:bodyPr>
          <a:lstStyle/>
          <a:p>
            <a:pPr algn="just">
              <a:lnSpc>
                <a:spcPts val="3386"/>
              </a:lnSpc>
              <a:spcBef>
                <a:spcPct val="0"/>
              </a:spcBef>
            </a:pPr>
            <a:r>
              <a:rPr lang="en-US" sz="2418">
                <a:solidFill>
                  <a:srgbClr val="FFFFFF"/>
                </a:solidFill>
                <a:latin typeface="Poppins"/>
                <a:ea typeface="Poppins"/>
                <a:cs typeface="Poppins"/>
                <a:sym typeface="Poppins"/>
              </a:rPr>
              <a:t>Based on a heuristic analysis that considers whether the answer contains numbers or letters only, approximately 33% of the questions are factual, while 67% are open ended. This is a rough estimate, and more sophisticated techniques can be employed for more accurate classification.</a:t>
            </a:r>
          </a:p>
        </p:txBody>
      </p:sp>
      <p:sp>
        <p:nvSpPr>
          <p:cNvPr name="TextBox 9" id="9"/>
          <p:cNvSpPr txBox="true"/>
          <p:nvPr/>
        </p:nvSpPr>
        <p:spPr>
          <a:xfrm rot="0">
            <a:off x="16421303" y="8469820"/>
            <a:ext cx="986517" cy="686880"/>
          </a:xfrm>
          <a:prstGeom prst="rect">
            <a:avLst/>
          </a:prstGeom>
        </p:spPr>
        <p:txBody>
          <a:bodyPr anchor="t" rtlCol="false" tIns="0" lIns="0" bIns="0" rIns="0">
            <a:spAutoFit/>
          </a:bodyPr>
          <a:lstStyle/>
          <a:p>
            <a:pPr algn="l">
              <a:lnSpc>
                <a:spcPts val="5027"/>
              </a:lnSpc>
              <a:spcBef>
                <a:spcPct val="0"/>
              </a:spcBef>
            </a:pPr>
            <a:r>
              <a:rPr lang="en-US" sz="3590">
                <a:solidFill>
                  <a:srgbClr val="FFFFFF"/>
                </a:solidFill>
                <a:latin typeface="Academy"/>
                <a:ea typeface="Academy"/>
                <a:cs typeface="Academy"/>
                <a:sym typeface="Academy"/>
              </a:rPr>
              <a:t>08</a:t>
            </a:r>
          </a:p>
        </p:txBody>
      </p:sp>
      <p:sp>
        <p:nvSpPr>
          <p:cNvPr name="TextBox 10" id="10"/>
          <p:cNvSpPr txBox="true"/>
          <p:nvPr/>
        </p:nvSpPr>
        <p:spPr>
          <a:xfrm rot="0">
            <a:off x="6255102" y="6451535"/>
            <a:ext cx="9113766" cy="1719741"/>
          </a:xfrm>
          <a:prstGeom prst="rect">
            <a:avLst/>
          </a:prstGeom>
        </p:spPr>
        <p:txBody>
          <a:bodyPr anchor="t" rtlCol="false" tIns="0" lIns="0" bIns="0" rIns="0">
            <a:spAutoFit/>
          </a:bodyPr>
          <a:lstStyle/>
          <a:p>
            <a:pPr algn="just">
              <a:lnSpc>
                <a:spcPts val="3386"/>
              </a:lnSpc>
              <a:spcBef>
                <a:spcPct val="0"/>
              </a:spcBef>
            </a:pPr>
            <a:r>
              <a:rPr lang="en-US" sz="2418">
                <a:solidFill>
                  <a:srgbClr val="FFFFFF"/>
                </a:solidFill>
                <a:latin typeface="Poppins"/>
                <a:ea typeface="Poppins"/>
                <a:cs typeface="Poppins"/>
                <a:sym typeface="Poppins"/>
              </a:rPr>
              <a:t> The average answer length is 89.75 characters, with a standard deviation of 93.38 characters. The shortest answer is 5 characters long, and the longest answer is 200 characters long.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2674233" y="-299192"/>
            <a:ext cx="12939534" cy="10885383"/>
          </a:xfrm>
          <a:custGeom>
            <a:avLst/>
            <a:gdLst/>
            <a:ahLst/>
            <a:cxnLst/>
            <a:rect r="r" b="b" t="t" l="l"/>
            <a:pathLst>
              <a:path h="10885383" w="12939534">
                <a:moveTo>
                  <a:pt x="0" y="0"/>
                </a:moveTo>
                <a:lnTo>
                  <a:pt x="12939534" y="0"/>
                </a:lnTo>
                <a:lnTo>
                  <a:pt x="12939534" y="10885384"/>
                </a:lnTo>
                <a:lnTo>
                  <a:pt x="0" y="10885384"/>
                </a:lnTo>
                <a:lnTo>
                  <a:pt x="0" y="0"/>
                </a:lnTo>
                <a:close/>
              </a:path>
            </a:pathLst>
          </a:custGeom>
          <a:blipFill>
            <a:blip r:embed="rId3">
              <a:alphaModFix amt="10999"/>
            </a:blip>
            <a:stretch>
              <a:fillRect l="0" t="0" r="0" b="0"/>
            </a:stretch>
          </a:blipFill>
        </p:spPr>
      </p:sp>
      <p:sp>
        <p:nvSpPr>
          <p:cNvPr name="TextBox 4" id="4"/>
          <p:cNvSpPr txBox="true"/>
          <p:nvPr/>
        </p:nvSpPr>
        <p:spPr>
          <a:xfrm rot="0">
            <a:off x="3816702" y="2146249"/>
            <a:ext cx="10654596" cy="2867341"/>
          </a:xfrm>
          <a:prstGeom prst="rect">
            <a:avLst/>
          </a:prstGeom>
        </p:spPr>
        <p:txBody>
          <a:bodyPr anchor="t" rtlCol="false" tIns="0" lIns="0" bIns="0" rIns="0">
            <a:spAutoFit/>
          </a:bodyPr>
          <a:lstStyle/>
          <a:p>
            <a:pPr algn="ctr">
              <a:lnSpc>
                <a:spcPts val="10341"/>
              </a:lnSpc>
            </a:pPr>
            <a:r>
              <a:rPr lang="en-US" sz="11120">
                <a:solidFill>
                  <a:srgbClr val="FFFFFF"/>
                </a:solidFill>
                <a:latin typeface="Codec Pro Bold"/>
                <a:ea typeface="Codec Pro Bold"/>
                <a:cs typeface="Codec Pro Bold"/>
                <a:sym typeface="Codec Pro Bold"/>
              </a:rPr>
              <a:t>Notable Suggestions</a:t>
            </a:r>
          </a:p>
        </p:txBody>
      </p:sp>
      <p:sp>
        <p:nvSpPr>
          <p:cNvPr name="TextBox 5" id="5"/>
          <p:cNvSpPr txBox="true"/>
          <p:nvPr/>
        </p:nvSpPr>
        <p:spPr>
          <a:xfrm rot="0">
            <a:off x="3253617" y="5642097"/>
            <a:ext cx="11780766" cy="2576991"/>
          </a:xfrm>
          <a:prstGeom prst="rect">
            <a:avLst/>
          </a:prstGeom>
        </p:spPr>
        <p:txBody>
          <a:bodyPr anchor="t" rtlCol="false" tIns="0" lIns="0" bIns="0" rIns="0">
            <a:spAutoFit/>
          </a:bodyPr>
          <a:lstStyle/>
          <a:p>
            <a:pPr algn="just" marL="522192" indent="-261096" lvl="1">
              <a:lnSpc>
                <a:spcPts val="3386"/>
              </a:lnSpc>
              <a:buFont typeface="Arial"/>
              <a:buChar char="•"/>
            </a:pPr>
            <a:r>
              <a:rPr lang="en-US" sz="2418">
                <a:solidFill>
                  <a:srgbClr val="FFFFFF"/>
                </a:solidFill>
                <a:latin typeface="Poppins"/>
                <a:ea typeface="Poppins"/>
                <a:cs typeface="Poppins"/>
                <a:sym typeface="Poppins"/>
              </a:rPr>
              <a:t>Reinforcement Learning from Human Feedback (RLHF)</a:t>
            </a:r>
          </a:p>
          <a:p>
            <a:pPr algn="l" marL="522192" indent="-261096" lvl="1">
              <a:lnSpc>
                <a:spcPts val="3386"/>
              </a:lnSpc>
              <a:buFont typeface="Arial"/>
              <a:buChar char="•"/>
            </a:pPr>
            <a:r>
              <a:rPr lang="en-US" sz="2418">
                <a:solidFill>
                  <a:srgbClr val="FFFFFF"/>
                </a:solidFill>
                <a:latin typeface="Poppins"/>
                <a:ea typeface="Poppins"/>
                <a:cs typeface="Poppins"/>
                <a:sym typeface="Poppins"/>
              </a:rPr>
              <a:t> User preferences and feedback can significantly improve model performance.</a:t>
            </a:r>
          </a:p>
          <a:p>
            <a:pPr algn="l" marL="522192" indent="-261096" lvl="1">
              <a:lnSpc>
                <a:spcPts val="3386"/>
              </a:lnSpc>
              <a:buFont typeface="Arial"/>
              <a:buChar char="•"/>
            </a:pPr>
            <a:r>
              <a:rPr lang="en-US" sz="2418">
                <a:solidFill>
                  <a:srgbClr val="FFFFFF"/>
                </a:solidFill>
                <a:latin typeface="Poppins"/>
                <a:ea typeface="Poppins"/>
                <a:cs typeface="Poppins"/>
                <a:sym typeface="Poppins"/>
              </a:rPr>
              <a:t>Improvement: Train the model to align with human preferences using RLHF.</a:t>
            </a:r>
          </a:p>
          <a:p>
            <a:pPr algn="l">
              <a:lnSpc>
                <a:spcPts val="3386"/>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DAGMb1fAFFE</dc:identifier>
  <dcterms:modified xsi:type="dcterms:W3CDTF">2011-08-01T06:04:30Z</dcterms:modified>
  <cp:revision>1</cp:revision>
  <dc:title>hack 2 hire _ppt</dc:title>
</cp:coreProperties>
</file>

<file path=docProps/thumbnail.jpeg>
</file>